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82"/>
  </p:notesMasterIdLst>
  <p:handoutMasterIdLst>
    <p:handoutMasterId r:id="rId83"/>
  </p:handoutMasterIdLst>
  <p:sldIdLst>
    <p:sldId id="394" r:id="rId2"/>
    <p:sldId id="395" r:id="rId3"/>
    <p:sldId id="325" r:id="rId4"/>
    <p:sldId id="363" r:id="rId5"/>
    <p:sldId id="373" r:id="rId6"/>
    <p:sldId id="397" r:id="rId7"/>
    <p:sldId id="398" r:id="rId8"/>
    <p:sldId id="399" r:id="rId9"/>
    <p:sldId id="388" r:id="rId10"/>
    <p:sldId id="400" r:id="rId11"/>
    <p:sldId id="326" r:id="rId12"/>
    <p:sldId id="327" r:id="rId13"/>
    <p:sldId id="328" r:id="rId14"/>
    <p:sldId id="329" r:id="rId15"/>
    <p:sldId id="330" r:id="rId16"/>
    <p:sldId id="364" r:id="rId17"/>
    <p:sldId id="401" r:id="rId18"/>
    <p:sldId id="331" r:id="rId19"/>
    <p:sldId id="362" r:id="rId20"/>
    <p:sldId id="402" r:id="rId21"/>
    <p:sldId id="377" r:id="rId22"/>
    <p:sldId id="390" r:id="rId23"/>
    <p:sldId id="391" r:id="rId24"/>
    <p:sldId id="403" r:id="rId25"/>
    <p:sldId id="375" r:id="rId26"/>
    <p:sldId id="389" r:id="rId27"/>
    <p:sldId id="376" r:id="rId28"/>
    <p:sldId id="378" r:id="rId29"/>
    <p:sldId id="379" r:id="rId30"/>
    <p:sldId id="380" r:id="rId31"/>
    <p:sldId id="335" r:id="rId32"/>
    <p:sldId id="336" r:id="rId33"/>
    <p:sldId id="337" r:id="rId34"/>
    <p:sldId id="404" r:id="rId35"/>
    <p:sldId id="381" r:id="rId36"/>
    <p:sldId id="382" r:id="rId37"/>
    <p:sldId id="384" r:id="rId38"/>
    <p:sldId id="383" r:id="rId39"/>
    <p:sldId id="338" r:id="rId40"/>
    <p:sldId id="342" r:id="rId41"/>
    <p:sldId id="343" r:id="rId42"/>
    <p:sldId id="344" r:id="rId43"/>
    <p:sldId id="340" r:id="rId44"/>
    <p:sldId id="345" r:id="rId45"/>
    <p:sldId id="346" r:id="rId46"/>
    <p:sldId id="347" r:id="rId47"/>
    <p:sldId id="385" r:id="rId48"/>
    <p:sldId id="348" r:id="rId49"/>
    <p:sldId id="349" r:id="rId50"/>
    <p:sldId id="350" r:id="rId51"/>
    <p:sldId id="405" r:id="rId52"/>
    <p:sldId id="407" r:id="rId53"/>
    <p:sldId id="406" r:id="rId54"/>
    <p:sldId id="351" r:id="rId55"/>
    <p:sldId id="352" r:id="rId56"/>
    <p:sldId id="353" r:id="rId57"/>
    <p:sldId id="365" r:id="rId58"/>
    <p:sldId id="386" r:id="rId59"/>
    <p:sldId id="366" r:id="rId60"/>
    <p:sldId id="387" r:id="rId61"/>
    <p:sldId id="367" r:id="rId62"/>
    <p:sldId id="414" r:id="rId63"/>
    <p:sldId id="354" r:id="rId64"/>
    <p:sldId id="370" r:id="rId65"/>
    <p:sldId id="372" r:id="rId66"/>
    <p:sldId id="371" r:id="rId67"/>
    <p:sldId id="368" r:id="rId68"/>
    <p:sldId id="409" r:id="rId69"/>
    <p:sldId id="408" r:id="rId70"/>
    <p:sldId id="369" r:id="rId71"/>
    <p:sldId id="412" r:id="rId72"/>
    <p:sldId id="413" r:id="rId73"/>
    <p:sldId id="392" r:id="rId74"/>
    <p:sldId id="410" r:id="rId75"/>
    <p:sldId id="411" r:id="rId76"/>
    <p:sldId id="396" r:id="rId77"/>
    <p:sldId id="361" r:id="rId78"/>
    <p:sldId id="355" r:id="rId79"/>
    <p:sldId id="357" r:id="rId80"/>
    <p:sldId id="360" r:id="rId81"/>
  </p:sldIdLst>
  <p:sldSz cx="9144000" cy="6858000" type="letter"/>
  <p:notesSz cx="6858000" cy="9144000"/>
  <p:defaultTextStyle>
    <a:defPPr>
      <a:defRPr lang="en-CA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8"/>
    <p:restoredTop sz="94726"/>
  </p:normalViewPr>
  <p:slideViewPr>
    <p:cSldViewPr snapToObjects="1">
      <p:cViewPr varScale="1">
        <p:scale>
          <a:sx n="75" d="100"/>
          <a:sy n="75" d="100"/>
        </p:scale>
        <p:origin x="1461" y="267"/>
      </p:cViewPr>
      <p:guideLst>
        <p:guide orient="horz" pos="19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>
        <p:scale>
          <a:sx n="100" d="100"/>
          <a:sy n="100" d="100"/>
        </p:scale>
        <p:origin x="-780" y="21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24C373C0-1597-38B6-CBA0-D4CC1EEA289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10CA1392-CEF9-A532-3F14-676BC31FBB7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0420" name="Rectangle 4">
            <a:extLst>
              <a:ext uri="{FF2B5EF4-FFF2-40B4-BE49-F238E27FC236}">
                <a16:creationId xmlns:a16="http://schemas.microsoft.com/office/drawing/2014/main" id="{51E31648-7832-8C52-9FAE-58D1F50FEB1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0421" name="Rectangle 5">
            <a:extLst>
              <a:ext uri="{FF2B5EF4-FFF2-40B4-BE49-F238E27FC236}">
                <a16:creationId xmlns:a16="http://schemas.microsoft.com/office/drawing/2014/main" id="{B9822B5E-E48E-602E-2FF9-6180DE963F2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67A1B75E-F69D-4E88-8FC3-9CDBC0E91799}" type="slidenum">
              <a:rPr lang="en-CA" altLang="en-TR"/>
              <a:pPr>
                <a:defRPr/>
              </a:pPr>
              <a:t>‹#›</a:t>
            </a:fld>
            <a:endParaRPr lang="en-CA" altLang="en-T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73DCA1D8-EE07-A0A2-D84F-7C89AE8D48A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15ADBDB7-C4BD-23C6-07A2-3FC08C0A1AB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0D71DD6E-8E34-ABAB-B60A-CC329FAFE10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5" name="Rectangle 5">
            <a:extLst>
              <a:ext uri="{FF2B5EF4-FFF2-40B4-BE49-F238E27FC236}">
                <a16:creationId xmlns:a16="http://schemas.microsoft.com/office/drawing/2014/main" id="{98B0D797-5695-F65E-728B-88B66BCD423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</p:txBody>
      </p:sp>
      <p:sp>
        <p:nvSpPr>
          <p:cNvPr id="61446" name="Rectangle 6">
            <a:extLst>
              <a:ext uri="{FF2B5EF4-FFF2-40B4-BE49-F238E27FC236}">
                <a16:creationId xmlns:a16="http://schemas.microsoft.com/office/drawing/2014/main" id="{9CA2BD03-8EB0-A99C-61D7-86B264F71D4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1447" name="Rectangle 7">
            <a:extLst>
              <a:ext uri="{FF2B5EF4-FFF2-40B4-BE49-F238E27FC236}">
                <a16:creationId xmlns:a16="http://schemas.microsoft.com/office/drawing/2014/main" id="{8F33CB9D-5B64-0C52-6B5E-4C41797716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C52D085F-7FF1-47C9-9A22-4DC2D5347526}" type="slidenum">
              <a:rPr lang="en-CA" altLang="en-TR"/>
              <a:pPr>
                <a:defRPr/>
              </a:pPr>
              <a:t>‹#›</a:t>
            </a:fld>
            <a:endParaRPr lang="en-CA" altLang="en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8252B887-BE2B-7132-3224-7B0C7101EC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24A42A6-755B-4BEB-B580-D75CE3963161}" type="slidenum">
              <a:rPr lang="en-CA" altLang="tr-TR" sz="1200" smtClean="0">
                <a:latin typeface="Tahoma" panose="020B0604030504040204" pitchFamily="34" charset="0"/>
              </a:rPr>
              <a:pPr/>
              <a:t>1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3017FE16-654C-C179-D5D4-3B339B59E7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69416FBA-A312-83BA-3798-E1928D2945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800281D2-F5AF-AA0A-795D-522D25A3D7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A912FA1-FB2F-4365-9369-E461337255FD}" type="slidenum">
              <a:rPr lang="en-CA" altLang="tr-TR" sz="1200" smtClean="0">
                <a:latin typeface="Tahoma" panose="020B0604030504040204" pitchFamily="34" charset="0"/>
              </a:rPr>
              <a:pPr/>
              <a:t>19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44034" name="Rectangle 1026">
            <a:extLst>
              <a:ext uri="{FF2B5EF4-FFF2-40B4-BE49-F238E27FC236}">
                <a16:creationId xmlns:a16="http://schemas.microsoft.com/office/drawing/2014/main" id="{0E693C1B-04C0-171B-2863-B0A1DCD071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1027">
            <a:extLst>
              <a:ext uri="{FF2B5EF4-FFF2-40B4-BE49-F238E27FC236}">
                <a16:creationId xmlns:a16="http://schemas.microsoft.com/office/drawing/2014/main" id="{D6B14272-624A-4F26-9802-B070AD8985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ABA036E8-0705-C9E4-1880-14717DCD38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859D531-657C-44CE-BC92-41B0BA057C09}" type="slidenum">
              <a:rPr lang="en-CA" altLang="tr-TR" sz="1200" smtClean="0">
                <a:latin typeface="Tahoma" panose="020B0604030504040204" pitchFamily="34" charset="0"/>
              </a:rPr>
              <a:pPr/>
              <a:t>31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7CD12FD8-5D11-695F-3E4C-170DF38C49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22EC63EF-6213-A204-4EEF-C5A4A0E9BE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>
            <a:extLst>
              <a:ext uri="{FF2B5EF4-FFF2-40B4-BE49-F238E27FC236}">
                <a16:creationId xmlns:a16="http://schemas.microsoft.com/office/drawing/2014/main" id="{3B42FD40-E5CC-ACDB-A679-29FA4EB022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E1245D9-DE73-4761-829A-7EC791DA4A55}" type="slidenum">
              <a:rPr lang="en-CA" altLang="tr-TR" sz="1200" smtClean="0">
                <a:latin typeface="Tahoma" panose="020B0604030504040204" pitchFamily="34" charset="0"/>
              </a:rPr>
              <a:pPr/>
              <a:t>32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8906D048-FBFD-27CB-3A9B-ED97160258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68959D55-7E33-9F71-E262-AF87A8B693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5362CFE5-D3AB-7025-CF55-523D217142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53689BE-42F8-4517-8A46-A98E15333E7E}" type="slidenum">
              <a:rPr lang="en-CA" altLang="tr-TR" sz="1200" smtClean="0">
                <a:latin typeface="Tahoma" panose="020B0604030504040204" pitchFamily="34" charset="0"/>
              </a:rPr>
              <a:pPr/>
              <a:t>33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ED070648-1474-D89D-F417-A1A69A6551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2AF1E133-1A4F-BE14-ECAC-32002513E5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>
            <a:extLst>
              <a:ext uri="{FF2B5EF4-FFF2-40B4-BE49-F238E27FC236}">
                <a16:creationId xmlns:a16="http://schemas.microsoft.com/office/drawing/2014/main" id="{9F9EA60C-EB01-3DB6-2267-7225C83CF0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A53CA14-A86B-4620-B7AC-8F4085FF2A7B}" type="slidenum">
              <a:rPr lang="en-CA" altLang="tr-TR" sz="1200" smtClean="0">
                <a:latin typeface="Tahoma" panose="020B0604030504040204" pitchFamily="34" charset="0"/>
              </a:rPr>
              <a:pPr/>
              <a:t>38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67586" name="Rectangle 2050">
            <a:extLst>
              <a:ext uri="{FF2B5EF4-FFF2-40B4-BE49-F238E27FC236}">
                <a16:creationId xmlns:a16="http://schemas.microsoft.com/office/drawing/2014/main" id="{C822B13E-003A-D5A7-87FE-B726A77B4D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2051">
            <a:extLst>
              <a:ext uri="{FF2B5EF4-FFF2-40B4-BE49-F238E27FC236}">
                <a16:creationId xmlns:a16="http://schemas.microsoft.com/office/drawing/2014/main" id="{FA57971B-AE55-97BB-0558-3AAB2FD6ED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>
            <a:extLst>
              <a:ext uri="{FF2B5EF4-FFF2-40B4-BE49-F238E27FC236}">
                <a16:creationId xmlns:a16="http://schemas.microsoft.com/office/drawing/2014/main" id="{E7B7F4EF-ED28-F7F7-824D-1E89E5B846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31E433F-D1F2-40F5-8ADB-57BC95920B0C}" type="slidenum">
              <a:rPr lang="en-CA" altLang="tr-TR" sz="1200" smtClean="0">
                <a:latin typeface="Tahoma" panose="020B0604030504040204" pitchFamily="34" charset="0"/>
              </a:rPr>
              <a:pPr/>
              <a:t>39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941242D7-38F1-2165-DF7D-6AE7D50593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EAA1E120-A70D-610F-33A9-8097DFCA22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3E54B52A-5192-E63D-1784-F6A7EF7084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2C2003F-90F9-4D17-A41C-89B2909E1619}" type="slidenum">
              <a:rPr lang="en-CA" altLang="tr-TR" sz="1200" smtClean="0">
                <a:latin typeface="Tahoma" panose="020B0604030504040204" pitchFamily="34" charset="0"/>
              </a:rPr>
              <a:pPr/>
              <a:t>40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6F60A533-89BB-C628-F9C9-925339ADB6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A25AF201-F101-148F-3AC5-69B31BBA0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634C119D-A08E-6A95-8E23-F69F3E2410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74B2769-EDBA-4BDE-8987-C5C4A312C1BD}" type="slidenum">
              <a:rPr lang="en-CA" altLang="tr-TR" sz="1200" smtClean="0">
                <a:latin typeface="Tahoma" panose="020B0604030504040204" pitchFamily="34" charset="0"/>
              </a:rPr>
              <a:pPr/>
              <a:t>41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8BA5B597-E46D-0F22-2D2D-0FE2AE72A3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931EEBB5-97AA-9777-2338-4A1BE293DD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4DD31623-91C1-E715-05AA-36CFD29DC0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4C5DEFF-D8F1-4491-9D11-2547A7E1A99C}" type="slidenum">
              <a:rPr lang="en-CA" altLang="tr-TR" sz="1200" smtClean="0">
                <a:latin typeface="Tahoma" panose="020B0604030504040204" pitchFamily="34" charset="0"/>
              </a:rPr>
              <a:pPr/>
              <a:t>42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3192C749-64E3-F5EE-6EE5-6FC0285D86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902057BB-AC6E-3547-2E54-99EF3569C5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>
            <a:extLst>
              <a:ext uri="{FF2B5EF4-FFF2-40B4-BE49-F238E27FC236}">
                <a16:creationId xmlns:a16="http://schemas.microsoft.com/office/drawing/2014/main" id="{3DAE99BE-99C2-2050-DE16-007A05F347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8F16AD4-6486-41D5-AE82-9CE37FE81689}" type="slidenum">
              <a:rPr lang="en-CA" altLang="tr-TR" sz="1200" smtClean="0">
                <a:latin typeface="Tahoma" panose="020B0604030504040204" pitchFamily="34" charset="0"/>
              </a:rPr>
              <a:pPr/>
              <a:t>43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ED69B83A-3E9B-5521-0D4F-F2E4BEFCAC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BA1BA63D-5597-C5D2-A5C5-2DCEFC63B6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C9CB456E-88DE-902C-7E7F-6E5445D88E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3ACB435A-F1EF-FD9F-1E89-CACA5744E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70CDBD56-51E9-7397-BEFE-B0E09CCED4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94F1C96-6005-4BA8-82FA-A3410039B16B}" type="slidenum">
              <a:rPr lang="en-CA" altLang="tr-TR" sz="1200" smtClean="0">
                <a:latin typeface="Tahoma" panose="020B0604030504040204" pitchFamily="34" charset="0"/>
              </a:rPr>
              <a:pPr/>
              <a:t>2</a:t>
            </a:fld>
            <a:endParaRPr lang="en-CA" altLang="tr-T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A75CF274-4F38-B883-3592-49B70ABE52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8F63659-BF16-4AAA-BD7E-8EA9065C47A9}" type="slidenum">
              <a:rPr lang="en-CA" altLang="tr-TR" sz="1200" smtClean="0">
                <a:latin typeface="Tahoma" panose="020B0604030504040204" pitchFamily="34" charset="0"/>
              </a:rPr>
              <a:pPr/>
              <a:t>44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81F10A4B-E820-4F34-0FBE-410186721C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322DFD5-97A1-1540-13AB-98A2B9DDE9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7C765147-52C8-B005-D5B5-C30E62FADB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773FEC0-8799-41DD-B340-B9FE56E43138}" type="slidenum">
              <a:rPr lang="en-CA" altLang="tr-TR" sz="1200" smtClean="0">
                <a:latin typeface="Tahoma" panose="020B0604030504040204" pitchFamily="34" charset="0"/>
              </a:rPr>
              <a:pPr/>
              <a:t>45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CF96B2D4-0319-A02F-367D-3638BBC04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D1BA7C7A-57E8-5D4B-8F99-8065A0236C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195F9829-9982-E8CA-1606-C422C51681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1EFC90A-2DC8-4C3B-99C7-07A48755ED69}" type="slidenum">
              <a:rPr lang="en-CA" altLang="tr-TR" sz="1200" smtClean="0">
                <a:latin typeface="Tahoma" panose="020B0604030504040204" pitchFamily="34" charset="0"/>
              </a:rPr>
              <a:pPr/>
              <a:t>46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C8EE6982-BF9D-FB33-DCDE-E7A2B239E5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0B5A107E-DB25-364A-9CE5-7C348F0E00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0264FB77-CD05-9DB4-E0DB-0EFD3931F4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AEE1750-1B6C-4F8E-B16C-1EBBDFDD09A0}" type="slidenum">
              <a:rPr lang="en-CA" altLang="tr-TR" sz="1200" smtClean="0">
                <a:latin typeface="Tahoma" panose="020B0604030504040204" pitchFamily="34" charset="0"/>
              </a:rPr>
              <a:pPr/>
              <a:t>47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752EA894-E48D-4526-5217-F057D7F89C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A6A77D8E-63D1-012B-C195-2C31E1CC56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AF4FEDC6-2BB1-4D40-8C0E-AEC9F9105B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18C00DB-2141-40A5-8CC7-5AAC63F4E5E8}" type="slidenum">
              <a:rPr lang="en-CA" altLang="tr-TR" sz="1200" smtClean="0">
                <a:latin typeface="Tahoma" panose="020B0604030504040204" pitchFamily="34" charset="0"/>
              </a:rPr>
              <a:pPr/>
              <a:t>48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88066" name="Rectangle 1026">
            <a:extLst>
              <a:ext uri="{FF2B5EF4-FFF2-40B4-BE49-F238E27FC236}">
                <a16:creationId xmlns:a16="http://schemas.microsoft.com/office/drawing/2014/main" id="{EAD56A8F-4F6A-8161-0F15-C6DB8FF2B1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1027">
            <a:extLst>
              <a:ext uri="{FF2B5EF4-FFF2-40B4-BE49-F238E27FC236}">
                <a16:creationId xmlns:a16="http://schemas.microsoft.com/office/drawing/2014/main" id="{0DC71979-C5FC-D570-41F3-68464E7F4C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3DF06C4A-A4B5-C710-CBC9-C95C5588AE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95E9A59-F9AF-490D-851B-A280FEB98DD7}" type="slidenum">
              <a:rPr lang="en-CA" altLang="tr-TR" sz="1200" smtClean="0">
                <a:latin typeface="Tahoma" panose="020B0604030504040204" pitchFamily="34" charset="0"/>
              </a:rPr>
              <a:pPr/>
              <a:t>49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2476A077-8E7C-DAAB-C073-BF3F52D740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F7778C30-0BD5-B2B5-E273-61888D6147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>
            <a:extLst>
              <a:ext uri="{FF2B5EF4-FFF2-40B4-BE49-F238E27FC236}">
                <a16:creationId xmlns:a16="http://schemas.microsoft.com/office/drawing/2014/main" id="{969F3315-FE7F-16C1-5102-1788137BDE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00E8710-D89F-4A12-9475-244A8337744B}" type="slidenum">
              <a:rPr lang="en-CA" altLang="tr-TR" sz="1200" smtClean="0">
                <a:latin typeface="Tahoma" panose="020B0604030504040204" pitchFamily="34" charset="0"/>
              </a:rPr>
              <a:pPr/>
              <a:t>50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1AD6EEDE-2C5F-F610-BE6D-03459ED60C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CE5E7DA4-8F1E-70F7-DEEF-C33013ED6C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>
            <a:extLst>
              <a:ext uri="{FF2B5EF4-FFF2-40B4-BE49-F238E27FC236}">
                <a16:creationId xmlns:a16="http://schemas.microsoft.com/office/drawing/2014/main" id="{9163BD05-976A-96A0-9074-3FEC50AD4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C69D4CD-A499-4121-AE77-4C57D82FFB20}" type="slidenum">
              <a:rPr lang="en-CA" altLang="tr-TR" sz="1200" smtClean="0">
                <a:latin typeface="Tahoma" panose="020B0604030504040204" pitchFamily="34" charset="0"/>
              </a:rPr>
              <a:pPr/>
              <a:t>54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87F8926D-5FF2-2E69-4734-8B6E9CD638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2F813CE2-84D8-EDDC-CE6C-B25A46E8DA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>
            <a:extLst>
              <a:ext uri="{FF2B5EF4-FFF2-40B4-BE49-F238E27FC236}">
                <a16:creationId xmlns:a16="http://schemas.microsoft.com/office/drawing/2014/main" id="{DBFD8793-BC64-B23E-97E4-587748CA00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051BCCB-2D5B-4371-943E-C16A5328EF03}" type="slidenum">
              <a:rPr lang="en-CA" altLang="tr-TR" sz="1200" smtClean="0">
                <a:latin typeface="Tahoma" panose="020B0604030504040204" pitchFamily="34" charset="0"/>
              </a:rPr>
              <a:pPr/>
              <a:t>55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33BF5D43-8F13-982E-E399-1CCB4872DD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2E71529D-D856-AA2B-249C-F8801E6737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>
            <a:extLst>
              <a:ext uri="{FF2B5EF4-FFF2-40B4-BE49-F238E27FC236}">
                <a16:creationId xmlns:a16="http://schemas.microsoft.com/office/drawing/2014/main" id="{C6F57C81-3566-688C-F882-A66A30B826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4B43CD5-D9EB-46E3-AF54-C6AE842B88ED}" type="slidenum">
              <a:rPr lang="en-CA" altLang="tr-TR" sz="1200" smtClean="0">
                <a:latin typeface="Tahoma" panose="020B0604030504040204" pitchFamily="34" charset="0"/>
              </a:rPr>
              <a:pPr/>
              <a:t>56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9D0239CB-39D9-9C5D-CE82-86CA6CBE22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7AC101B3-AD85-834D-5598-92AFA8DF56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>
            <a:extLst>
              <a:ext uri="{FF2B5EF4-FFF2-40B4-BE49-F238E27FC236}">
                <a16:creationId xmlns:a16="http://schemas.microsoft.com/office/drawing/2014/main" id="{6CCC26E1-4DB5-D8E3-6ABA-B6B3E91797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954799D-71DD-4292-AEB2-1CACA7FE9D00}" type="slidenum">
              <a:rPr lang="en-CA" altLang="tr-TR" sz="1200" smtClean="0">
                <a:latin typeface="Tahoma" panose="020B0604030504040204" pitchFamily="34" charset="0"/>
              </a:rPr>
              <a:pPr/>
              <a:t>3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B75D3FB0-C3B6-0E3C-688A-7F1FC755E5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9552DB88-77DC-9448-9447-25F55C1C90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>
            <a:extLst>
              <a:ext uri="{FF2B5EF4-FFF2-40B4-BE49-F238E27FC236}">
                <a16:creationId xmlns:a16="http://schemas.microsoft.com/office/drawing/2014/main" id="{FBD3648B-5C34-5FCC-4D4C-07EB1A03F1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8E743CE-2DFC-4A22-86F0-575758A02D48}" type="slidenum">
              <a:rPr lang="en-CA" altLang="tr-TR" sz="1200" smtClean="0">
                <a:latin typeface="Tahoma" panose="020B0604030504040204" pitchFamily="34" charset="0"/>
              </a:rPr>
              <a:pPr/>
              <a:t>63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F2B863A3-B6FE-10F6-BC3B-9DBF37CA7E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6ABA0350-A144-B26E-8F07-EF83A81556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>
            <a:extLst>
              <a:ext uri="{FF2B5EF4-FFF2-40B4-BE49-F238E27FC236}">
                <a16:creationId xmlns:a16="http://schemas.microsoft.com/office/drawing/2014/main" id="{833C7607-A216-B98B-E35D-88DFA916BA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D074914-5340-4CD8-A56B-2771E4E476B2}" type="slidenum">
              <a:rPr lang="en-CA" altLang="tr-TR" sz="1200" smtClean="0">
                <a:latin typeface="Tahoma" panose="020B0604030504040204" pitchFamily="34" charset="0"/>
              </a:rPr>
              <a:pPr/>
              <a:t>77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123906" name="Rectangle 1026">
            <a:extLst>
              <a:ext uri="{FF2B5EF4-FFF2-40B4-BE49-F238E27FC236}">
                <a16:creationId xmlns:a16="http://schemas.microsoft.com/office/drawing/2014/main" id="{9C2C1EAD-323A-C8D2-E197-557366753E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1027">
            <a:extLst>
              <a:ext uri="{FF2B5EF4-FFF2-40B4-BE49-F238E27FC236}">
                <a16:creationId xmlns:a16="http://schemas.microsoft.com/office/drawing/2014/main" id="{D1433779-264F-A850-42F3-F985089F5C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>
            <a:extLst>
              <a:ext uri="{FF2B5EF4-FFF2-40B4-BE49-F238E27FC236}">
                <a16:creationId xmlns:a16="http://schemas.microsoft.com/office/drawing/2014/main" id="{C9E5BB24-8EDC-4AEE-E414-5C3ACCCBC0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DF74630-1CE6-4DDE-AEEA-6953E66A87B3}" type="slidenum">
              <a:rPr lang="en-CA" altLang="tr-TR" sz="1200" smtClean="0">
                <a:latin typeface="Tahoma" panose="020B0604030504040204" pitchFamily="34" charset="0"/>
              </a:rPr>
              <a:pPr/>
              <a:t>78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125954" name="Rectangle 1026">
            <a:extLst>
              <a:ext uri="{FF2B5EF4-FFF2-40B4-BE49-F238E27FC236}">
                <a16:creationId xmlns:a16="http://schemas.microsoft.com/office/drawing/2014/main" id="{039AECAB-515F-E93F-0869-03D0A28F07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1027">
            <a:extLst>
              <a:ext uri="{FF2B5EF4-FFF2-40B4-BE49-F238E27FC236}">
                <a16:creationId xmlns:a16="http://schemas.microsoft.com/office/drawing/2014/main" id="{D86AA39B-957C-C494-1E8C-D77BCE8EED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7">
            <a:extLst>
              <a:ext uri="{FF2B5EF4-FFF2-40B4-BE49-F238E27FC236}">
                <a16:creationId xmlns:a16="http://schemas.microsoft.com/office/drawing/2014/main" id="{E9BB06A4-87C1-C441-B20D-09AB64BF7E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DACFF02-EBA8-4DD4-924F-F134DF0FF0B6}" type="slidenum">
              <a:rPr lang="en-CA" altLang="tr-TR" sz="1200" smtClean="0">
                <a:latin typeface="Tahoma" panose="020B0604030504040204" pitchFamily="34" charset="0"/>
              </a:rPr>
              <a:pPr/>
              <a:t>79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128002" name="Rectangle 1026">
            <a:extLst>
              <a:ext uri="{FF2B5EF4-FFF2-40B4-BE49-F238E27FC236}">
                <a16:creationId xmlns:a16="http://schemas.microsoft.com/office/drawing/2014/main" id="{AADD8637-5A55-3F79-ADFF-577B95A2FD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1027">
            <a:extLst>
              <a:ext uri="{FF2B5EF4-FFF2-40B4-BE49-F238E27FC236}">
                <a16:creationId xmlns:a16="http://schemas.microsoft.com/office/drawing/2014/main" id="{F9C35297-FB1F-B5B2-E13C-C8402DF77A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>
            <a:extLst>
              <a:ext uri="{FF2B5EF4-FFF2-40B4-BE49-F238E27FC236}">
                <a16:creationId xmlns:a16="http://schemas.microsoft.com/office/drawing/2014/main" id="{4B37ACAD-F758-3FED-8553-E9EAF6FD13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11BB2A4-FBE5-4B80-A97B-35A4D455408C}" type="slidenum">
              <a:rPr lang="en-CA" altLang="tr-TR" sz="1200" smtClean="0">
                <a:latin typeface="Tahoma" panose="020B0604030504040204" pitchFamily="34" charset="0"/>
              </a:rPr>
              <a:pPr/>
              <a:t>80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130050" name="Rectangle 1026">
            <a:extLst>
              <a:ext uri="{FF2B5EF4-FFF2-40B4-BE49-F238E27FC236}">
                <a16:creationId xmlns:a16="http://schemas.microsoft.com/office/drawing/2014/main" id="{38F5E54B-4959-2122-161A-214F3FAE6E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1027">
            <a:extLst>
              <a:ext uri="{FF2B5EF4-FFF2-40B4-BE49-F238E27FC236}">
                <a16:creationId xmlns:a16="http://schemas.microsoft.com/office/drawing/2014/main" id="{FF7A0E9C-55FE-1E79-A6FE-B235DE3001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B3489E35-2822-6307-8C0C-88906F1D2A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0995BD0-F6F8-444E-A102-7A20047061C7}" type="slidenum">
              <a:rPr lang="en-CA" altLang="tr-TR" sz="1200" smtClean="0">
                <a:latin typeface="Tahoma" panose="020B0604030504040204" pitchFamily="34" charset="0"/>
              </a:rPr>
              <a:pPr/>
              <a:t>11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757A9FE3-FE80-20B4-E004-C451C16ACC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CD3F7441-68F5-E25F-2EB7-041EBFEB4C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62FB6E42-CF25-B914-77C1-7CCE6652C0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5987718-C3A1-4FE0-A1E9-D05402427058}" type="slidenum">
              <a:rPr lang="en-CA" altLang="tr-TR" sz="1200" smtClean="0">
                <a:latin typeface="Tahoma" panose="020B0604030504040204" pitchFamily="34" charset="0"/>
              </a:rPr>
              <a:pPr/>
              <a:t>12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74E1FB90-9FEB-6EEA-36FE-62858C7387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0D928960-F967-555C-2826-8516DF73D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id="{DDBC7807-229B-4D58-206C-FB513E7F47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4DBF69D-1B7A-4629-A807-102B3B897928}" type="slidenum">
              <a:rPr lang="en-CA" altLang="tr-TR" sz="1200" smtClean="0">
                <a:latin typeface="Tahoma" panose="020B0604030504040204" pitchFamily="34" charset="0"/>
              </a:rPr>
              <a:pPr/>
              <a:t>13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1E77755F-93FF-504F-958F-AD17229C6C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38DE6ED2-7884-40F9-F24D-5EE138780B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8EE9022B-C292-B64A-F191-8C2A7EB5F1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4B1F720-036A-4D71-9D84-B75BA9AC8166}" type="slidenum">
              <a:rPr lang="en-CA" altLang="tr-TR" sz="1200" smtClean="0">
                <a:latin typeface="Tahoma" panose="020B0604030504040204" pitchFamily="34" charset="0"/>
              </a:rPr>
              <a:pPr/>
              <a:t>14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6E520A87-04FE-79CC-31F1-D79234F82E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45703ED3-3F55-B2B4-909A-4E65877DB4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7FD60945-9BE6-57BE-6475-29C2E77AEC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2A46EFC-A3E4-42C3-8326-39A7174854A7}" type="slidenum">
              <a:rPr lang="en-CA" altLang="tr-TR" sz="1200" smtClean="0">
                <a:latin typeface="Tahoma" panose="020B0604030504040204" pitchFamily="34" charset="0"/>
              </a:rPr>
              <a:pPr/>
              <a:t>15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630C00CA-F135-8572-CD45-08F809AA21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942698E-2DE6-F080-1839-D776CEF707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E40E977C-4EF0-3CAA-6B1E-3F5F33C5E3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D4662A3-D3E4-43B3-B9A1-A321B631A5DF}" type="slidenum">
              <a:rPr lang="en-CA" altLang="tr-TR" sz="1200" smtClean="0">
                <a:latin typeface="Tahoma" panose="020B0604030504040204" pitchFamily="34" charset="0"/>
              </a:rPr>
              <a:pPr/>
              <a:t>18</a:t>
            </a:fld>
            <a:endParaRPr lang="en-CA" altLang="tr-TR" sz="1200">
              <a:latin typeface="Tahoma" panose="020B0604030504040204" pitchFamily="34" charset="0"/>
            </a:endParaRP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19F52CF0-35A4-3C24-9F88-C57CB04906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E9C30AF7-EABE-B342-CED4-6F8440C53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>
            <a:extLst>
              <a:ext uri="{FF2B5EF4-FFF2-40B4-BE49-F238E27FC236}">
                <a16:creationId xmlns:a16="http://schemas.microsoft.com/office/drawing/2014/main" id="{E7E88591-CA95-0405-C066-7AF06084F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0"/>
            <a:ext cx="609600" cy="6858000"/>
          </a:xfrm>
          <a:prstGeom prst="rect">
            <a:avLst/>
          </a:prstGeom>
          <a:gradFill rotWithShape="1">
            <a:gsLst>
              <a:gs pos="0">
                <a:srgbClr val="677228">
                  <a:alpha val="43999"/>
                </a:srgbClr>
              </a:gs>
              <a:gs pos="100000">
                <a:srgbClr val="5A6423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>
              <a:ea typeface="+mn-ea"/>
            </a:endParaRPr>
          </a:p>
        </p:txBody>
      </p:sp>
      <p:sp>
        <p:nvSpPr>
          <p:cNvPr id="3" name="Rectangle 47">
            <a:extLst>
              <a:ext uri="{FF2B5EF4-FFF2-40B4-BE49-F238E27FC236}">
                <a16:creationId xmlns:a16="http://schemas.microsoft.com/office/drawing/2014/main" id="{94B56CD8-4BD1-A572-0532-5281410BC30B}"/>
              </a:ext>
            </a:extLst>
          </p:cNvPr>
          <p:cNvSpPr>
            <a:spLocks noChangeArrowheads="1"/>
          </p:cNvSpPr>
          <p:nvPr userDrawn="1"/>
        </p:nvSpPr>
        <p:spPr bwMode="auto">
          <a:xfrm rot="16200000">
            <a:off x="3500437" y="-985837"/>
            <a:ext cx="2143125" cy="9144000"/>
          </a:xfrm>
          <a:prstGeom prst="rect">
            <a:avLst/>
          </a:prstGeom>
          <a:solidFill>
            <a:srgbClr val="677228">
              <a:alpha val="43921"/>
            </a:srgbClr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>
              <a:ea typeface="+mn-ea"/>
            </a:endParaRPr>
          </a:p>
        </p:txBody>
      </p:sp>
      <p:sp>
        <p:nvSpPr>
          <p:cNvPr id="4" name="Rectangle 48">
            <a:extLst>
              <a:ext uri="{FF2B5EF4-FFF2-40B4-BE49-F238E27FC236}">
                <a16:creationId xmlns:a16="http://schemas.microsoft.com/office/drawing/2014/main" id="{131BA0CD-CB0F-7DEC-5B1F-589FA204B74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315200" y="2438400"/>
            <a:ext cx="1828800" cy="2290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>
              <a:ea typeface="+mn-ea"/>
            </a:endParaRPr>
          </a:p>
        </p:txBody>
      </p:sp>
      <p:pic>
        <p:nvPicPr>
          <p:cNvPr id="5" name="Picture 35" descr="awtri_4c UPDATE_color">
            <a:extLst>
              <a:ext uri="{FF2B5EF4-FFF2-40B4-BE49-F238E27FC236}">
                <a16:creationId xmlns:a16="http://schemas.microsoft.com/office/drawing/2014/main" id="{690881D8-90FC-889C-25B5-765DE4028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949950"/>
            <a:ext cx="6842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6" descr="elmasri_thumb">
            <a:extLst>
              <a:ext uri="{FF2B5EF4-FFF2-40B4-BE49-F238E27FC236}">
                <a16:creationId xmlns:a16="http://schemas.microsoft.com/office/drawing/2014/main" id="{4919440D-1D3B-86F9-B8A6-A2B3183BF0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975" y="2514600"/>
            <a:ext cx="17240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26" name="Rectangle 30" descr="Pink tissue paper"/>
          <p:cNvSpPr>
            <a:spLocks noGrp="1" noChangeArrowheads="1"/>
          </p:cNvSpPr>
          <p:nvPr>
            <p:ph type="ctrTitle" sz="quarter"/>
          </p:nvPr>
        </p:nvSpPr>
        <p:spPr>
          <a:xfrm>
            <a:off x="228600" y="152400"/>
            <a:ext cx="7086600" cy="2286000"/>
          </a:xfrm>
        </p:spPr>
        <p:txBody>
          <a:bodyPr wrap="none" anchor="ctr"/>
          <a:lstStyle>
            <a:lvl1pPr>
              <a:defRPr sz="6600">
                <a:solidFill>
                  <a:srgbClr val="99003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34" name="Rectangle 38" descr="Pink tissue paper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04800" y="2590800"/>
            <a:ext cx="6629400" cy="1905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29">
            <a:extLst>
              <a:ext uri="{FF2B5EF4-FFF2-40B4-BE49-F238E27FC236}">
                <a16:creationId xmlns:a16="http://schemas.microsoft.com/office/drawing/2014/main" id="{A17F9755-BD9C-9321-BD1F-8A075B96A62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838200" y="6397625"/>
            <a:ext cx="4495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/>
            </a:lvl1pPr>
          </a:lstStyle>
          <a:p>
            <a:pPr>
              <a:defRPr/>
            </a:pPr>
            <a:r>
              <a:rPr lang="en-US" altLang="en-TR"/>
              <a:t>Copyright © 2016 Ramez Elmasri and Shamkant B. Navathe</a:t>
            </a:r>
          </a:p>
        </p:txBody>
      </p:sp>
    </p:spTree>
    <p:extLst>
      <p:ext uri="{BB962C8B-B14F-4D97-AF65-F5344CB8AC3E}">
        <p14:creationId xmlns:p14="http://schemas.microsoft.com/office/powerpoint/2010/main" val="1199298158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D3D6D302-478A-AEB9-649E-4B9174CA214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TR"/>
              <a:t>Slide 3- </a:t>
            </a:r>
            <a:fld id="{4B2272C7-65DB-4BA0-B3BB-B8417DBF6C1C}" type="slidenum">
              <a:rPr lang="en-US" altLang="en-TR" smtClean="0"/>
              <a:pPr>
                <a:defRPr/>
              </a:pPr>
              <a:t>‹#›</a:t>
            </a:fld>
            <a:endParaRPr lang="en-CA" altLang="en-TR"/>
          </a:p>
        </p:txBody>
      </p:sp>
    </p:spTree>
    <p:extLst>
      <p:ext uri="{BB962C8B-B14F-4D97-AF65-F5344CB8AC3E}">
        <p14:creationId xmlns:p14="http://schemas.microsoft.com/office/powerpoint/2010/main" val="165299499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7950" y="303213"/>
            <a:ext cx="2076450" cy="58689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303213"/>
            <a:ext cx="6076950" cy="58689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929789A7-1E94-D5BB-7E46-DA1F0E2D831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TR"/>
              <a:t>Slide 3- </a:t>
            </a:r>
            <a:fld id="{115142D4-4A2B-498E-A803-73271DAAEA71}" type="slidenum">
              <a:rPr lang="en-US" altLang="en-TR" smtClean="0"/>
              <a:pPr>
                <a:defRPr/>
              </a:pPr>
              <a:t>‹#›</a:t>
            </a:fld>
            <a:endParaRPr lang="en-CA" altLang="en-TR"/>
          </a:p>
        </p:txBody>
      </p:sp>
    </p:spTree>
    <p:extLst>
      <p:ext uri="{BB962C8B-B14F-4D97-AF65-F5344CB8AC3E}">
        <p14:creationId xmlns:p14="http://schemas.microsoft.com/office/powerpoint/2010/main" val="38039178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A80EA68A-FC9F-1619-01D9-D7D75D0D501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TR"/>
              <a:t>Slide 3- </a:t>
            </a:r>
            <a:fld id="{D6AF8595-9147-4961-837B-2546E20744D4}" type="slidenum">
              <a:rPr lang="en-US" altLang="en-TR" smtClean="0"/>
              <a:pPr>
                <a:defRPr/>
              </a:pPr>
              <a:t>‹#›</a:t>
            </a:fld>
            <a:endParaRPr lang="en-CA" altLang="en-TR"/>
          </a:p>
        </p:txBody>
      </p:sp>
    </p:spTree>
    <p:extLst>
      <p:ext uri="{BB962C8B-B14F-4D97-AF65-F5344CB8AC3E}">
        <p14:creationId xmlns:p14="http://schemas.microsoft.com/office/powerpoint/2010/main" val="51935218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8F21218B-8783-21F3-2626-C7C3855DECC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TR"/>
              <a:t>Slide 3- </a:t>
            </a:r>
            <a:fld id="{88CD3AB5-022B-4408-AA8A-13FAA5966CA2}" type="slidenum">
              <a:rPr lang="en-US" altLang="en-TR" smtClean="0"/>
              <a:pPr>
                <a:defRPr/>
              </a:pPr>
              <a:t>‹#›</a:t>
            </a:fld>
            <a:endParaRPr lang="en-CA" altLang="en-TR"/>
          </a:p>
        </p:txBody>
      </p:sp>
    </p:spTree>
    <p:extLst>
      <p:ext uri="{BB962C8B-B14F-4D97-AF65-F5344CB8AC3E}">
        <p14:creationId xmlns:p14="http://schemas.microsoft.com/office/powerpoint/2010/main" val="240603647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9713" y="1600200"/>
            <a:ext cx="407035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463" y="1600200"/>
            <a:ext cx="4071937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D5144A71-50A9-E5C4-2104-E874BF619EE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TR"/>
              <a:t>Slide 3- </a:t>
            </a:r>
            <a:fld id="{EA391586-F2E5-42EA-8DC5-D9903E47BF7F}" type="slidenum">
              <a:rPr lang="en-US" altLang="en-TR" smtClean="0"/>
              <a:pPr>
                <a:defRPr/>
              </a:pPr>
              <a:t>‹#›</a:t>
            </a:fld>
            <a:endParaRPr lang="en-CA" altLang="en-TR"/>
          </a:p>
        </p:txBody>
      </p:sp>
    </p:spTree>
    <p:extLst>
      <p:ext uri="{BB962C8B-B14F-4D97-AF65-F5344CB8AC3E}">
        <p14:creationId xmlns:p14="http://schemas.microsoft.com/office/powerpoint/2010/main" val="180556617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3F99A36A-47C4-66A1-0C2B-41F463FC0C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TR"/>
              <a:t>Slide 3- </a:t>
            </a:r>
            <a:fld id="{F1363D74-F711-473A-8521-DDE4A6D0E86A}" type="slidenum">
              <a:rPr lang="en-US" altLang="en-TR" smtClean="0"/>
              <a:pPr>
                <a:defRPr/>
              </a:pPr>
              <a:t>‹#›</a:t>
            </a:fld>
            <a:endParaRPr lang="en-CA" altLang="en-TR"/>
          </a:p>
        </p:txBody>
      </p:sp>
    </p:spTree>
    <p:extLst>
      <p:ext uri="{BB962C8B-B14F-4D97-AF65-F5344CB8AC3E}">
        <p14:creationId xmlns:p14="http://schemas.microsoft.com/office/powerpoint/2010/main" val="221361743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349262DD-C6E1-618D-A749-D38433B54ED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TR"/>
              <a:t>Slide 3- </a:t>
            </a:r>
            <a:fld id="{C1096169-14CA-4006-8D1A-5C897E9751A7}" type="slidenum">
              <a:rPr lang="en-US" altLang="en-TR" smtClean="0"/>
              <a:pPr>
                <a:defRPr/>
              </a:pPr>
              <a:t>‹#›</a:t>
            </a:fld>
            <a:endParaRPr lang="en-CA" altLang="en-TR"/>
          </a:p>
        </p:txBody>
      </p:sp>
    </p:spTree>
    <p:extLst>
      <p:ext uri="{BB962C8B-B14F-4D97-AF65-F5344CB8AC3E}">
        <p14:creationId xmlns:p14="http://schemas.microsoft.com/office/powerpoint/2010/main" val="358493579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04CE87DC-85A2-43FE-B507-041BD9CACED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TR"/>
              <a:t>Slide 3- </a:t>
            </a:r>
            <a:fld id="{736FAF72-9F40-4F33-89EC-3F9A0D72EE54}" type="slidenum">
              <a:rPr lang="en-US" altLang="en-TR" smtClean="0"/>
              <a:pPr>
                <a:defRPr/>
              </a:pPr>
              <a:t>‹#›</a:t>
            </a:fld>
            <a:endParaRPr lang="en-CA" altLang="en-TR"/>
          </a:p>
        </p:txBody>
      </p:sp>
    </p:spTree>
    <p:extLst>
      <p:ext uri="{BB962C8B-B14F-4D97-AF65-F5344CB8AC3E}">
        <p14:creationId xmlns:p14="http://schemas.microsoft.com/office/powerpoint/2010/main" val="199953936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7E599419-0297-9D0B-46F9-7E7FB431E65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TR"/>
              <a:t>Slide 3- </a:t>
            </a:r>
            <a:fld id="{99890DE9-2DCA-4F7D-AD80-1600680E344C}" type="slidenum">
              <a:rPr lang="en-US" altLang="en-TR" smtClean="0"/>
              <a:pPr>
                <a:defRPr/>
              </a:pPr>
              <a:t>‹#›</a:t>
            </a:fld>
            <a:endParaRPr lang="en-CA" altLang="en-TR"/>
          </a:p>
        </p:txBody>
      </p:sp>
    </p:spTree>
    <p:extLst>
      <p:ext uri="{BB962C8B-B14F-4D97-AF65-F5344CB8AC3E}">
        <p14:creationId xmlns:p14="http://schemas.microsoft.com/office/powerpoint/2010/main" val="288509407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055491B7-A6DA-22F1-FA04-81F8288081F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TR"/>
              <a:t>Slide 3- </a:t>
            </a:r>
            <a:fld id="{AF4E0FA2-5EEF-424A-86A5-3B49383D0822}" type="slidenum">
              <a:rPr lang="en-US" altLang="en-TR" smtClean="0"/>
              <a:pPr>
                <a:defRPr/>
              </a:pPr>
              <a:t>‹#›</a:t>
            </a:fld>
            <a:endParaRPr lang="en-CA" altLang="en-TR"/>
          </a:p>
        </p:txBody>
      </p:sp>
    </p:spTree>
    <p:extLst>
      <p:ext uri="{BB962C8B-B14F-4D97-AF65-F5344CB8AC3E}">
        <p14:creationId xmlns:p14="http://schemas.microsoft.com/office/powerpoint/2010/main" val="78778343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45">
            <a:extLst>
              <a:ext uri="{FF2B5EF4-FFF2-40B4-BE49-F238E27FC236}">
                <a16:creationId xmlns:a16="http://schemas.microsoft.com/office/drawing/2014/main" id="{3D054A2A-8C03-8F03-00F8-735A69ABDCB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936038" y="1449388"/>
            <a:ext cx="207962" cy="5408612"/>
            <a:chOff x="5606" y="889"/>
            <a:chExt cx="154" cy="3431"/>
          </a:xfrm>
        </p:grpSpPr>
        <p:sp>
          <p:nvSpPr>
            <p:cNvPr id="1032" name="Rectangle 38">
              <a:extLst>
                <a:ext uri="{FF2B5EF4-FFF2-40B4-BE49-F238E27FC236}">
                  <a16:creationId xmlns:a16="http://schemas.microsoft.com/office/drawing/2014/main" id="{C134BC92-6E6C-448F-5262-18102C6A1757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 flipH="1">
              <a:off x="5685" y="889"/>
              <a:ext cx="75" cy="3431"/>
            </a:xfrm>
            <a:prstGeom prst="rect">
              <a:avLst/>
            </a:prstGeom>
            <a:solidFill>
              <a:srgbClr val="677228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kumimoji="1" lang="en-US" altLang="en-US" sz="3200">
                <a:latin typeface="Tahoma" panose="020B0604030504040204" pitchFamily="34" charset="0"/>
                <a:ea typeface="+mn-ea"/>
              </a:endParaRPr>
            </a:p>
          </p:txBody>
        </p:sp>
        <p:grpSp>
          <p:nvGrpSpPr>
            <p:cNvPr id="1033" name="Group 44">
              <a:extLst>
                <a:ext uri="{FF2B5EF4-FFF2-40B4-BE49-F238E27FC236}">
                  <a16:creationId xmlns:a16="http://schemas.microsoft.com/office/drawing/2014/main" id="{787547A4-522E-81F6-AF49-BE39F98EDDBB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5606" y="889"/>
              <a:ext cx="106" cy="3431"/>
              <a:chOff x="5606" y="889"/>
              <a:chExt cx="106" cy="3431"/>
            </a:xfrm>
          </p:grpSpPr>
          <p:sp>
            <p:nvSpPr>
              <p:cNvPr id="1034" name="Rectangle 43">
                <a:extLst>
                  <a:ext uri="{FF2B5EF4-FFF2-40B4-BE49-F238E27FC236}">
                    <a16:creationId xmlns:a16="http://schemas.microsoft.com/office/drawing/2014/main" id="{FDA23E23-291D-808C-AEE0-6624FABE4AB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 rot="10800000" flipH="1">
                <a:off x="5606" y="889"/>
                <a:ext cx="58" cy="3431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kumimoji="1" lang="en-US" altLang="en-US" sz="3200">
                  <a:latin typeface="Tahoma" panose="020B0604030504040204" pitchFamily="34" charset="0"/>
                  <a:ea typeface="+mn-ea"/>
                </a:endParaRPr>
              </a:p>
            </p:txBody>
          </p:sp>
          <p:sp>
            <p:nvSpPr>
              <p:cNvPr id="1035" name="Rectangle 32">
                <a:extLst>
                  <a:ext uri="{FF2B5EF4-FFF2-40B4-BE49-F238E27FC236}">
                    <a16:creationId xmlns:a16="http://schemas.microsoft.com/office/drawing/2014/main" id="{B8DD1484-7081-1B1C-3EDD-96E26EC7421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 rot="10800000" flipH="1">
                <a:off x="5654" y="889"/>
                <a:ext cx="58" cy="3431"/>
              </a:xfrm>
              <a:prstGeom prst="rect">
                <a:avLst/>
              </a:prstGeom>
              <a:solidFill>
                <a:srgbClr val="990033"/>
              </a:solidFill>
              <a:ln>
                <a:noFill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kumimoji="1" lang="en-US" altLang="en-US" sz="3200">
                  <a:latin typeface="Tahoma" panose="020B0604030504040204" pitchFamily="34" charset="0"/>
                  <a:ea typeface="+mn-ea"/>
                </a:endParaRPr>
              </a:p>
            </p:txBody>
          </p:sp>
        </p:grpSp>
      </p:grpSp>
      <p:sp>
        <p:nvSpPr>
          <p:cNvPr id="1027" name="Rectangle 37">
            <a:extLst>
              <a:ext uri="{FF2B5EF4-FFF2-40B4-BE49-F238E27FC236}">
                <a16:creationId xmlns:a16="http://schemas.microsoft.com/office/drawing/2014/main" id="{50BA6158-30AC-2583-566C-3FD9613459BB}"/>
              </a:ext>
            </a:extLst>
          </p:cNvPr>
          <p:cNvSpPr>
            <a:spLocks noChangeArrowheads="1"/>
          </p:cNvSpPr>
          <p:nvPr userDrawn="1"/>
        </p:nvSpPr>
        <p:spPr bwMode="gray">
          <a:xfrm rot="-5400000">
            <a:off x="3845719" y="-3845719"/>
            <a:ext cx="1449388" cy="9140825"/>
          </a:xfrm>
          <a:prstGeom prst="rect">
            <a:avLst/>
          </a:prstGeom>
          <a:solidFill>
            <a:srgbClr val="677228">
              <a:alpha val="36078"/>
            </a:srgbClr>
          </a:solidFill>
          <a:ln>
            <a:noFill/>
          </a:ln>
        </p:spPr>
        <p:txBody>
          <a:bodyPr vert="eaVert"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3200">
              <a:latin typeface="Tahoma" panose="020B0604030504040204" pitchFamily="34" charset="0"/>
              <a:ea typeface="+mn-ea"/>
            </a:endParaRPr>
          </a:p>
        </p:txBody>
      </p:sp>
      <p:sp>
        <p:nvSpPr>
          <p:cNvPr id="1028" name="Rectangle 9">
            <a:extLst>
              <a:ext uri="{FF2B5EF4-FFF2-40B4-BE49-F238E27FC236}">
                <a16:creationId xmlns:a16="http://schemas.microsoft.com/office/drawing/2014/main" id="{CD8C7D66-8A12-0AAF-8521-EE5BA588D8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3213"/>
            <a:ext cx="7796213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/>
              <a:t>Click to edit Master title style</a:t>
            </a:r>
          </a:p>
        </p:txBody>
      </p:sp>
      <p:sp>
        <p:nvSpPr>
          <p:cNvPr id="3085" name="Rectangle 13">
            <a:extLst>
              <a:ext uri="{FF2B5EF4-FFF2-40B4-BE49-F238E27FC236}">
                <a16:creationId xmlns:a16="http://schemas.microsoft.com/office/drawing/2014/main" id="{0879E002-CB4E-740B-2802-31F1F6930E1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>
                <a:solidFill>
                  <a:srgbClr val="990033"/>
                </a:solidFill>
              </a:defRPr>
            </a:lvl1pPr>
          </a:lstStyle>
          <a:p>
            <a:pPr>
              <a:defRPr/>
            </a:pPr>
            <a:r>
              <a:rPr lang="en-US" altLang="en-TR"/>
              <a:t>Slide 3- </a:t>
            </a:r>
            <a:fld id="{62CD3B54-A314-4229-9B19-317F2B0D9DF7}" type="slidenum">
              <a:rPr lang="en-US" altLang="en-TR" smtClean="0"/>
              <a:pPr>
                <a:defRPr/>
              </a:pPr>
              <a:t>‹#›</a:t>
            </a:fld>
            <a:endParaRPr lang="en-CA" altLang="en-TR"/>
          </a:p>
        </p:txBody>
      </p:sp>
      <p:sp>
        <p:nvSpPr>
          <p:cNvPr id="1030" name="Rectangle 21">
            <a:extLst>
              <a:ext uri="{FF2B5EF4-FFF2-40B4-BE49-F238E27FC236}">
                <a16:creationId xmlns:a16="http://schemas.microsoft.com/office/drawing/2014/main" id="{BC02E31C-BD3E-83D3-831A-F3710BC5A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39713" y="1600200"/>
            <a:ext cx="829468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/>
              <a:t>Click to edit Master text styles</a:t>
            </a:r>
          </a:p>
          <a:p>
            <a:pPr lvl="1"/>
            <a:r>
              <a:rPr lang="en-US" altLang="tr-TR"/>
              <a:t>Second level</a:t>
            </a:r>
          </a:p>
          <a:p>
            <a:pPr lvl="2"/>
            <a:r>
              <a:rPr lang="en-US" altLang="tr-TR"/>
              <a:t>Third level</a:t>
            </a:r>
          </a:p>
          <a:p>
            <a:pPr lvl="3"/>
            <a:r>
              <a:rPr lang="en-US" altLang="tr-TR"/>
              <a:t>Fourth level</a:t>
            </a:r>
          </a:p>
          <a:p>
            <a:pPr lvl="4"/>
            <a:r>
              <a:rPr lang="en-US" altLang="tr-TR"/>
              <a:t>Fifth level</a:t>
            </a:r>
          </a:p>
        </p:txBody>
      </p:sp>
      <p:sp>
        <p:nvSpPr>
          <p:cNvPr id="1031" name="Rectangle 30">
            <a:extLst>
              <a:ext uri="{FF2B5EF4-FFF2-40B4-BE49-F238E27FC236}">
                <a16:creationId xmlns:a16="http://schemas.microsoft.com/office/drawing/2014/main" id="{C26AE180-BA77-5FDE-F766-1DE2F27DB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6397625"/>
            <a:ext cx="4495800" cy="4572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TR" sz="900"/>
              <a:t>Copyright © 2016 Ramez Elmasr and Shamkant B. Navathei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ransition spd="med"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800000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800000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800000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800000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8000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8000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8000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8000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80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90033"/>
        </a:buClr>
        <a:buSzPct val="60000"/>
        <a:buFont typeface="Wingdings" panose="05000000000000000000" pitchFamily="2" charset="2"/>
        <a:buChar char="n"/>
        <a:defRPr sz="28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5000"/>
        <a:buFont typeface="Wingdings" panose="05000000000000000000" pitchFamily="2" charset="2"/>
        <a:buChar char="n"/>
        <a:defRPr sz="2600">
          <a:solidFill>
            <a:srgbClr val="800000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anose="05000000000000000000" pitchFamily="2" charset="2"/>
        <a:buChar char="n"/>
        <a:defRPr sz="2400">
          <a:solidFill>
            <a:schemeClr val="tx2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5000"/>
        <a:buFont typeface="Wingdings" panose="05000000000000000000" pitchFamily="2" charset="2"/>
        <a:buChar char="n"/>
        <a:defRPr sz="2000">
          <a:solidFill>
            <a:srgbClr val="800000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anose="05000000000000000000" pitchFamily="2" charset="2"/>
        <a:buChar char="n"/>
        <a:defRPr sz="2000">
          <a:solidFill>
            <a:schemeClr val="tx2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SzPct val="5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1">
            <a:extLst>
              <a:ext uri="{FF2B5EF4-FFF2-40B4-BE49-F238E27FC236}">
                <a16:creationId xmlns:a16="http://schemas.microsoft.com/office/drawing/2014/main" id="{520CA9C4-C184-18C6-EAB7-1AE278836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1516063"/>
            <a:ext cx="3892550" cy="484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6A2962F6-A94F-CBA4-A4A9-E5958BC41F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tr-TR" dirty="0">
                <a:ea typeface="ＭＳ Ｐゴシック" panose="020B0600070205080204" pitchFamily="34" charset="-128"/>
              </a:rPr>
              <a:t>ER </a:t>
            </a:r>
            <a:r>
              <a:rPr lang="tr-TR" altLang="tr-TR" dirty="0" err="1">
                <a:ea typeface="ＭＳ Ｐゴシック" panose="020B0600070205080204" pitchFamily="34" charset="-128"/>
              </a:rPr>
              <a:t>Digram</a:t>
            </a:r>
            <a:r>
              <a:rPr lang="tr-TR" altLang="tr-TR" dirty="0">
                <a:ea typeface="ＭＳ Ｐゴシック" panose="020B0600070205080204" pitchFamily="34" charset="-128"/>
              </a:rPr>
              <a:t> Tools – An </a:t>
            </a:r>
            <a:r>
              <a:rPr lang="tr-TR" altLang="tr-TR" dirty="0" err="1">
                <a:ea typeface="ＭＳ Ｐゴシック" panose="020B0600070205080204" pitchFamily="34" charset="-128"/>
              </a:rPr>
              <a:t>Example</a:t>
            </a:r>
            <a:endParaRPr lang="tr-TR" altLang="tr-TR" dirty="0">
              <a:ea typeface="ＭＳ Ｐゴシック" panose="020B0600070205080204" pitchFamily="34" charset="-128"/>
            </a:endParaRPr>
          </a:p>
        </p:txBody>
      </p:sp>
      <p:sp>
        <p:nvSpPr>
          <p:cNvPr id="27650" name="Content Placeholder 2">
            <a:extLst>
              <a:ext uri="{FF2B5EF4-FFF2-40B4-BE49-F238E27FC236}">
                <a16:creationId xmlns:a16="http://schemas.microsoft.com/office/drawing/2014/main" id="{FF3CFA80-C535-472B-A4EF-79542D4F71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tr-TR" altLang="tr-TR">
              <a:ea typeface="ＭＳ Ｐゴシック" panose="020B0600070205080204" pitchFamily="34" charset="-128"/>
            </a:endParaRPr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19263ADE-6E4E-E1BA-AC42-00BA4DE4DBC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6D55907F-8FC3-429E-B1D0-A1031529BB69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4B1F5CF1-2C3D-9E37-763C-94F2F24E4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74825"/>
            <a:ext cx="777240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Number Placeholder 3">
            <a:extLst>
              <a:ext uri="{FF2B5EF4-FFF2-40B4-BE49-F238E27FC236}">
                <a16:creationId xmlns:a16="http://schemas.microsoft.com/office/drawing/2014/main" id="{68D7649D-3465-CF74-6094-AEE3BBEF50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24F6CA9A-F56A-4325-AB19-77294B30B8CB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28674" name="Rectangle 4">
            <a:extLst>
              <a:ext uri="{FF2B5EF4-FFF2-40B4-BE49-F238E27FC236}">
                <a16:creationId xmlns:a16="http://schemas.microsoft.com/office/drawing/2014/main" id="{AE36B381-3B6F-2533-BD11-8ED58C50A5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Example COMPANY Database</a:t>
            </a:r>
          </a:p>
        </p:txBody>
      </p:sp>
      <p:pic>
        <p:nvPicPr>
          <p:cNvPr id="28675" name="Rectangle 5">
            <a:extLst>
              <a:ext uri="{FF2B5EF4-FFF2-40B4-BE49-F238E27FC236}">
                <a16:creationId xmlns:a16="http://schemas.microsoft.com/office/drawing/2014/main" id="{8A1EFC5C-F305-EA5F-2BF9-1C3BB3C14064}"/>
              </a:ext>
            </a:extLst>
          </p:cNvPr>
          <p:cNvPicPr>
            <a:picLocks noGrp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200" y="1498600"/>
            <a:ext cx="8559800" cy="4686300"/>
          </a:xfr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Number Placeholder 3">
            <a:extLst>
              <a:ext uri="{FF2B5EF4-FFF2-40B4-BE49-F238E27FC236}">
                <a16:creationId xmlns:a16="http://schemas.microsoft.com/office/drawing/2014/main" id="{E775441D-FFC3-95AB-422B-A23952AD7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7C8F58BD-83A3-4F55-A516-41115712FDDA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30722" name="Rectangle 4">
            <a:extLst>
              <a:ext uri="{FF2B5EF4-FFF2-40B4-BE49-F238E27FC236}">
                <a16:creationId xmlns:a16="http://schemas.microsoft.com/office/drawing/2014/main" id="{37DCFCCE-968F-3738-BC4A-579B54E252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Example COMPANY Database (Continued)</a:t>
            </a:r>
          </a:p>
        </p:txBody>
      </p:sp>
      <p:pic>
        <p:nvPicPr>
          <p:cNvPr id="30723" name="Rectangle 5">
            <a:extLst>
              <a:ext uri="{FF2B5EF4-FFF2-40B4-BE49-F238E27FC236}">
                <a16:creationId xmlns:a16="http://schemas.microsoft.com/office/drawing/2014/main" id="{A772F63E-5335-2968-56A5-B1BF1695C1AE}"/>
              </a:ext>
            </a:extLst>
          </p:cNvPr>
          <p:cNvPicPr>
            <a:picLocks noGrp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460500"/>
            <a:ext cx="8712200" cy="5461000"/>
          </a:xfr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Number Placeholder 3">
            <a:extLst>
              <a:ext uri="{FF2B5EF4-FFF2-40B4-BE49-F238E27FC236}">
                <a16:creationId xmlns:a16="http://schemas.microsoft.com/office/drawing/2014/main" id="{83B0D6E1-7209-ADD3-2706-38E986DF65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FCE12E26-E4FE-4DAD-8FD5-CB7374D25E8E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6CD9EC43-54D2-2A17-CDDE-7C1055B3EC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ER Model Concepts</a:t>
            </a:r>
          </a:p>
        </p:txBody>
      </p:sp>
      <p:sp>
        <p:nvSpPr>
          <p:cNvPr id="32771" name="Rectangle 5">
            <a:extLst>
              <a:ext uri="{FF2B5EF4-FFF2-40B4-BE49-F238E27FC236}">
                <a16:creationId xmlns:a16="http://schemas.microsoft.com/office/drawing/2014/main" id="{92748695-53EB-692F-BF2C-A703193210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tr-TR" sz="2400">
                <a:ea typeface="ＭＳ Ｐゴシック" panose="020B0600070205080204" pitchFamily="34" charset="-128"/>
              </a:rPr>
              <a:t>Entities and Attributes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tr-TR" sz="2200">
                <a:ea typeface="ＭＳ Ｐゴシック" panose="020B0600070205080204" pitchFamily="34" charset="-128"/>
              </a:rPr>
              <a:t>Entity is a basic concept for the ER model. Entities are specific things or objects in the mini-world that are represented in the database.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tr-TR" sz="2000">
                <a:ea typeface="ＭＳ Ｐゴシック" panose="020B0600070205080204" pitchFamily="34" charset="-128"/>
              </a:rPr>
              <a:t>For example the EMPLOYEE John Smith, the Research DEPARTMENT, the ProductX PROJECT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tr-TR" sz="2200">
                <a:ea typeface="ＭＳ Ｐゴシック" panose="020B0600070205080204" pitchFamily="34" charset="-128"/>
              </a:rPr>
              <a:t>Attributes are properties used to describe an entity.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tr-TR" sz="2000">
                <a:ea typeface="ＭＳ Ｐゴシック" panose="020B0600070205080204" pitchFamily="34" charset="-128"/>
              </a:rPr>
              <a:t>For example an EMPLOYEE entity may have the attributes Name, SSN, Address, Sex, BirthDate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tr-TR" sz="2200">
                <a:ea typeface="ＭＳ Ｐゴシック" panose="020B0600070205080204" pitchFamily="34" charset="-128"/>
              </a:rPr>
              <a:t>A specific entity will have a value for each of its attributes.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tr-TR" sz="2000">
                <a:ea typeface="ＭＳ Ｐゴシック" panose="020B0600070205080204" pitchFamily="34" charset="-128"/>
              </a:rPr>
              <a:t>For example a specific employee entity may have Name='John Smith', SSN='123456789', Address ='731, Fondren, Houston, TX', Sex='M', BirthDate='09-JAN-55</a:t>
            </a:r>
            <a:r>
              <a:rPr lang="en-US" altLang="en-US" sz="2000">
                <a:ea typeface="ＭＳ Ｐゴシック" panose="020B0600070205080204" pitchFamily="34" charset="-128"/>
              </a:rPr>
              <a:t>‘</a:t>
            </a:r>
            <a:endParaRPr lang="en-US" altLang="tr-TR" sz="200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tr-TR" sz="2200">
                <a:ea typeface="ＭＳ Ｐゴシック" panose="020B0600070205080204" pitchFamily="34" charset="-128"/>
              </a:rPr>
              <a:t>Each attribute has a </a:t>
            </a:r>
            <a:r>
              <a:rPr lang="en-US" altLang="tr-TR" sz="2200" i="1">
                <a:ea typeface="ＭＳ Ｐゴシック" panose="020B0600070205080204" pitchFamily="34" charset="-128"/>
              </a:rPr>
              <a:t>value set</a:t>
            </a:r>
            <a:r>
              <a:rPr lang="en-US" altLang="tr-TR" sz="2200">
                <a:ea typeface="ＭＳ Ｐゴシック" panose="020B0600070205080204" pitchFamily="34" charset="-128"/>
              </a:rPr>
              <a:t> (or data type) associated with it – e.g. integer, string, date, enumerated type, …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Number Placeholder 3">
            <a:extLst>
              <a:ext uri="{FF2B5EF4-FFF2-40B4-BE49-F238E27FC236}">
                <a16:creationId xmlns:a16="http://schemas.microsoft.com/office/drawing/2014/main" id="{FA149972-7A03-F19A-0847-996CDD2EDB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64F5A0C2-0F58-46D5-BBC3-5D17603C64C4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34818" name="Rectangle 4">
            <a:extLst>
              <a:ext uri="{FF2B5EF4-FFF2-40B4-BE49-F238E27FC236}">
                <a16:creationId xmlns:a16="http://schemas.microsoft.com/office/drawing/2014/main" id="{04FE97AB-AFB7-F08F-836D-3E01BD1D8E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Types of Attributes (1)</a:t>
            </a:r>
          </a:p>
        </p:txBody>
      </p:sp>
      <p:pic>
        <p:nvPicPr>
          <p:cNvPr id="34819" name="Rectangle 5">
            <a:extLst>
              <a:ext uri="{FF2B5EF4-FFF2-40B4-BE49-F238E27FC236}">
                <a16:creationId xmlns:a16="http://schemas.microsoft.com/office/drawing/2014/main" id="{58A50A91-F08F-9308-9182-CC36714D3967}"/>
              </a:ext>
            </a:extLst>
          </p:cNvPr>
          <p:cNvPicPr>
            <a:picLocks noGrp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5900" y="1485900"/>
            <a:ext cx="8331200" cy="4699000"/>
          </a:xfr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Number Placeholder 3">
            <a:extLst>
              <a:ext uri="{FF2B5EF4-FFF2-40B4-BE49-F238E27FC236}">
                <a16:creationId xmlns:a16="http://schemas.microsoft.com/office/drawing/2014/main" id="{21CC5A2E-D539-FE63-51B9-A851821BB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18C316CB-83F0-42FF-9DCB-FDC1DA669CA1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36866" name="Rectangle 4">
            <a:extLst>
              <a:ext uri="{FF2B5EF4-FFF2-40B4-BE49-F238E27FC236}">
                <a16:creationId xmlns:a16="http://schemas.microsoft.com/office/drawing/2014/main" id="{1DE02FDC-75C3-ABDB-243D-06D82A7BB7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Types of Attributes (2)</a:t>
            </a:r>
          </a:p>
        </p:txBody>
      </p:sp>
      <p:sp>
        <p:nvSpPr>
          <p:cNvPr id="36867" name="Rectangle 5">
            <a:extLst>
              <a:ext uri="{FF2B5EF4-FFF2-40B4-BE49-F238E27FC236}">
                <a16:creationId xmlns:a16="http://schemas.microsoft.com/office/drawing/2014/main" id="{62518FFD-3A28-CB67-9E07-9F72A084EA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In general, composite and multi-valued attributes may be nested arbitrarily to any number of levels, although this is rare.</a:t>
            </a:r>
          </a:p>
          <a:p>
            <a:pPr lvl="1" eaLnBrk="1" hangingPunct="1"/>
            <a:r>
              <a:rPr lang="en-US" altLang="tr-TR">
                <a:ea typeface="ＭＳ Ｐゴシック" panose="020B0600070205080204" pitchFamily="34" charset="-128"/>
              </a:rPr>
              <a:t>For example, PreviousDegrees of a STUDENT is a composite multi-valued attribute denoted by {PreviousDegrees (College, Year, Degree, Field)}</a:t>
            </a:r>
          </a:p>
          <a:p>
            <a:pPr lvl="1" eaLnBrk="1" hangingPunct="1"/>
            <a:r>
              <a:rPr lang="en-US" altLang="tr-TR">
                <a:ea typeface="ＭＳ Ｐゴシック" panose="020B0600070205080204" pitchFamily="34" charset="-128"/>
              </a:rPr>
              <a:t>Multiple PreviousDegrees values can exist</a:t>
            </a:r>
          </a:p>
          <a:p>
            <a:pPr lvl="1" eaLnBrk="1" hangingPunct="1"/>
            <a:r>
              <a:rPr lang="en-US" altLang="tr-TR">
                <a:ea typeface="ＭＳ Ｐゴシック" panose="020B0600070205080204" pitchFamily="34" charset="-128"/>
              </a:rPr>
              <a:t>Each has four subcomponent attributes:</a:t>
            </a:r>
          </a:p>
          <a:p>
            <a:pPr lvl="2" eaLnBrk="1" hangingPunct="1"/>
            <a:r>
              <a:rPr lang="en-US" altLang="tr-TR">
                <a:ea typeface="ＭＳ Ｐゴシック" panose="020B0600070205080204" pitchFamily="34" charset="-128"/>
              </a:rPr>
              <a:t>College, Year, Degree, Field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Number Placeholder 3">
            <a:extLst>
              <a:ext uri="{FF2B5EF4-FFF2-40B4-BE49-F238E27FC236}">
                <a16:creationId xmlns:a16="http://schemas.microsoft.com/office/drawing/2014/main" id="{E9CECE17-09E9-35A6-42FD-772E3F425C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167CE9C7-B750-4124-84DD-517AF36034D8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108D14BC-FCEA-42CE-4CCD-2E22B2CCE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Example of a composite attribute</a:t>
            </a:r>
          </a:p>
        </p:txBody>
      </p:sp>
      <p:pic>
        <p:nvPicPr>
          <p:cNvPr id="38915" name="Picture 4" descr="fig03_04">
            <a:extLst>
              <a:ext uri="{FF2B5EF4-FFF2-40B4-BE49-F238E27FC236}">
                <a16:creationId xmlns:a16="http://schemas.microsoft.com/office/drawing/2014/main" id="{EB905858-248D-5AAB-AB97-7B89FC0D4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2362200"/>
            <a:ext cx="8061325" cy="329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19BBB824-4A88-F013-5C93-8E1CD07121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>
                <a:ea typeface="ＭＳ Ｐゴシック" panose="020B0600070205080204" pitchFamily="34" charset="-128"/>
              </a:rPr>
              <a:t>Stored versus Derived Attributes.</a:t>
            </a:r>
            <a:endParaRPr lang="tr-TR" altLang="tr-TR">
              <a:ea typeface="ＭＳ Ｐゴシック" panose="020B0600070205080204" pitchFamily="34" charset="-128"/>
            </a:endParaRPr>
          </a:p>
        </p:txBody>
      </p:sp>
      <p:pic>
        <p:nvPicPr>
          <p:cNvPr id="39938" name="Content Placeholder 2">
            <a:extLst>
              <a:ext uri="{FF2B5EF4-FFF2-40B4-BE49-F238E27FC236}">
                <a16:creationId xmlns:a16="http://schemas.microsoft.com/office/drawing/2014/main" id="{C9C8E23E-7EBB-7BF5-232E-73DF79F62765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200" y="1524000"/>
            <a:ext cx="8636000" cy="4660900"/>
          </a:xfrm>
        </p:spPr>
      </p:pic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3DB67190-F49A-A85E-E404-FEE52291911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AA703738-A197-472A-B102-D3A8E3E1A82A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CA" altLang="tr-TR" sz="1400">
              <a:solidFill>
                <a:srgbClr val="990033"/>
              </a:solidFill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Number Placeholder 3">
            <a:extLst>
              <a:ext uri="{FF2B5EF4-FFF2-40B4-BE49-F238E27FC236}">
                <a16:creationId xmlns:a16="http://schemas.microsoft.com/office/drawing/2014/main" id="{D0FD936B-64FE-2B55-8ECE-658D375962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F878B282-220B-4AE0-AD21-76A82A076754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40962" name="Rectangle 4">
            <a:extLst>
              <a:ext uri="{FF2B5EF4-FFF2-40B4-BE49-F238E27FC236}">
                <a16:creationId xmlns:a16="http://schemas.microsoft.com/office/drawing/2014/main" id="{B884366A-8955-0B04-182F-677090C75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Entity Types and Key Attributes (1)</a:t>
            </a:r>
          </a:p>
        </p:txBody>
      </p:sp>
      <p:sp>
        <p:nvSpPr>
          <p:cNvPr id="40963" name="Rectangle 5">
            <a:extLst>
              <a:ext uri="{FF2B5EF4-FFF2-40B4-BE49-F238E27FC236}">
                <a16:creationId xmlns:a16="http://schemas.microsoft.com/office/drawing/2014/main" id="{ED8CEE17-DDEE-40C0-47A2-66BD9EB62D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tr-TR" sz="3200">
                <a:ea typeface="ＭＳ Ｐゴシック" panose="020B0600070205080204" pitchFamily="34" charset="-128"/>
              </a:rPr>
              <a:t>Entities with the same basic attributes are grouped or typed into an entity type. </a:t>
            </a:r>
          </a:p>
          <a:p>
            <a:pPr lvl="1" eaLnBrk="1" hangingPunct="1"/>
            <a:r>
              <a:rPr lang="en-US" altLang="tr-TR" sz="3000">
                <a:ea typeface="ＭＳ Ｐゴシック" panose="020B0600070205080204" pitchFamily="34" charset="-128"/>
              </a:rPr>
              <a:t>For example, the entity type EMPLOYEE and PROJECT.</a:t>
            </a:r>
          </a:p>
          <a:p>
            <a:pPr eaLnBrk="1" hangingPunct="1"/>
            <a:r>
              <a:rPr lang="en-US" altLang="tr-TR" sz="3200">
                <a:ea typeface="ＭＳ Ｐゴシック" panose="020B0600070205080204" pitchFamily="34" charset="-128"/>
              </a:rPr>
              <a:t>An attribute of an entity type for which each entity must have a unique value is called a key attribute of the entity type. </a:t>
            </a:r>
          </a:p>
          <a:p>
            <a:pPr lvl="1" eaLnBrk="1" hangingPunct="1"/>
            <a:r>
              <a:rPr lang="en-US" altLang="tr-TR" sz="3000">
                <a:ea typeface="ＭＳ Ｐゴシック" panose="020B0600070205080204" pitchFamily="34" charset="-128"/>
              </a:rPr>
              <a:t>For example, SSN of EMPLOYEE.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Number Placeholder 3">
            <a:extLst>
              <a:ext uri="{FF2B5EF4-FFF2-40B4-BE49-F238E27FC236}">
                <a16:creationId xmlns:a16="http://schemas.microsoft.com/office/drawing/2014/main" id="{11C79492-FFAC-65B8-F54D-2A59B47E7D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77E92C05-C5DF-466D-8316-F762DC2367BC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36343393-DB84-C90B-61BB-A1AF6376F3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Entity Types and Key Attributes (2)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70DEC4EA-0620-BA54-ABED-9528BE5C4D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A key attribute may be composite. </a:t>
            </a:r>
          </a:p>
          <a:p>
            <a:pPr lvl="1" eaLnBrk="1" hangingPunct="1"/>
            <a:r>
              <a:rPr lang="en-US" altLang="tr-TR" sz="2800">
                <a:ea typeface="ＭＳ Ｐゴシック" panose="020B0600070205080204" pitchFamily="34" charset="-128"/>
              </a:rPr>
              <a:t>VehicleTagNumber is a key of the CAR entity type with components (Number, State).</a:t>
            </a:r>
          </a:p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An entity type may have more than one key. </a:t>
            </a:r>
          </a:p>
          <a:p>
            <a:pPr lvl="1" eaLnBrk="1" hangingPunct="1"/>
            <a:r>
              <a:rPr lang="en-US" altLang="tr-TR" sz="2800">
                <a:ea typeface="ＭＳ Ｐゴシック" panose="020B0600070205080204" pitchFamily="34" charset="-128"/>
              </a:rPr>
              <a:t>The CAR entity type may have two keys:</a:t>
            </a:r>
          </a:p>
          <a:p>
            <a:pPr lvl="2" eaLnBrk="1" hangingPunct="1"/>
            <a:r>
              <a:rPr lang="en-US" altLang="tr-TR">
                <a:ea typeface="ＭＳ Ｐゴシック" panose="020B0600070205080204" pitchFamily="34" charset="-128"/>
              </a:rPr>
              <a:t>VehicleIdentificationNumber (popularly called VIN)</a:t>
            </a:r>
          </a:p>
          <a:p>
            <a:pPr lvl="2" eaLnBrk="1" hangingPunct="1"/>
            <a:r>
              <a:rPr lang="en-US" altLang="tr-TR">
                <a:ea typeface="ＭＳ Ｐゴシック" panose="020B0600070205080204" pitchFamily="34" charset="-128"/>
              </a:rPr>
              <a:t>VehicleTagNumber (Number, State), aka license plate number.</a:t>
            </a:r>
          </a:p>
          <a:p>
            <a:pPr eaLnBrk="1" hangingPunct="1"/>
            <a:r>
              <a:rPr lang="en-US" altLang="tr-TR" u="sng">
                <a:ea typeface="ＭＳ Ｐゴシック" panose="020B0600070205080204" pitchFamily="34" charset="-128"/>
              </a:rPr>
              <a:t>Each key </a:t>
            </a:r>
            <a:r>
              <a:rPr lang="en-US" altLang="tr-TR">
                <a:ea typeface="ＭＳ Ｐゴシック" panose="020B0600070205080204" pitchFamily="34" charset="-128"/>
              </a:rPr>
              <a:t>is </a:t>
            </a:r>
            <a:r>
              <a:rPr lang="en-US" altLang="tr-TR" u="sng">
                <a:ea typeface="ＭＳ Ｐゴシック" panose="020B0600070205080204" pitchFamily="34" charset="-128"/>
              </a:rPr>
              <a:t>underlined </a:t>
            </a:r>
            <a:r>
              <a:rPr lang="en-US" altLang="tr-TR">
                <a:ea typeface="ＭＳ Ｐゴシック" panose="020B0600070205080204" pitchFamily="34" charset="-128"/>
              </a:rPr>
              <a:t>(Note: this is different from the relational schema where only one </a:t>
            </a:r>
            <a:r>
              <a:rPr lang="en-US" altLang="en-US">
                <a:ea typeface="ＭＳ Ｐゴシック" panose="020B0600070205080204" pitchFamily="34" charset="-128"/>
              </a:rPr>
              <a:t>“</a:t>
            </a:r>
            <a:r>
              <a:rPr lang="en-US" altLang="tr-TR">
                <a:ea typeface="ＭＳ Ｐゴシック" panose="020B0600070205080204" pitchFamily="34" charset="-128"/>
              </a:rPr>
              <a:t>primary key is underlined).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2103CCA4-0E4A-5CBE-0F3B-C06FB8DBAC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72556-D24B-B12C-5428-4606EB011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ea typeface="+mn-ea"/>
              <a:cs typeface="+mn-cs"/>
            </a:endParaRPr>
          </a:p>
          <a:p>
            <a:pPr>
              <a:defRPr/>
            </a:pPr>
            <a:endParaRPr lang="en-US" dirty="0">
              <a:ea typeface="+mn-ea"/>
              <a:cs typeface="+mn-cs"/>
            </a:endParaRPr>
          </a:p>
          <a:p>
            <a:pPr>
              <a:defRPr/>
            </a:pPr>
            <a:endParaRPr lang="en-US" dirty="0">
              <a:ea typeface="+mn-ea"/>
              <a:cs typeface="+mn-cs"/>
            </a:endParaRPr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sz="3200" b="1" dirty="0">
                <a:ea typeface="+mn-ea"/>
                <a:cs typeface="+mn-cs"/>
              </a:rPr>
              <a:t>CHAPTER 3</a:t>
            </a:r>
          </a:p>
          <a:p>
            <a:pPr marL="0" indent="0" algn="ctr">
              <a:buFont typeface="Wingdings" panose="05000000000000000000" pitchFamily="2" charset="2"/>
              <a:buNone/>
              <a:defRPr/>
            </a:pPr>
            <a:endParaRPr lang="en-US" sz="3200" b="1" dirty="0">
              <a:ea typeface="+mn-ea"/>
              <a:cs typeface="+mn-cs"/>
            </a:endParaRPr>
          </a:p>
          <a:p>
            <a:pPr algn="ctr" eaLnBrk="1" hangingPunct="1">
              <a:buFont typeface="Wingdings" charset="0"/>
              <a:buNone/>
              <a:defRPr/>
            </a:pPr>
            <a:r>
              <a:rPr lang="en-US" sz="3600" dirty="0"/>
              <a:t>Data Modeling Using the </a:t>
            </a:r>
            <a:br>
              <a:rPr lang="en-US" sz="3600" dirty="0"/>
            </a:br>
            <a:r>
              <a:rPr lang="en-US" sz="3600" dirty="0"/>
              <a:t>Entity-Relationship (ER) Model</a:t>
            </a: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20F67B97-31B0-B60E-7E91-11EC5A7300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1- </a:t>
            </a:r>
            <a:fld id="{001673AE-4441-4FDB-A359-B451E563A231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CA" altLang="tr-TR" sz="1400">
              <a:solidFill>
                <a:srgbClr val="990033"/>
              </a:solidFill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F0B58334-9074-21EC-1543-68755CC9C7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tr-TR">
                <a:ea typeface="ＭＳ Ｐゴシック" panose="020B0600070205080204" pitchFamily="34" charset="-128"/>
              </a:rPr>
              <a:t>Entitiy Type and Entity Set</a:t>
            </a:r>
          </a:p>
        </p:txBody>
      </p:sp>
      <p:sp>
        <p:nvSpPr>
          <p:cNvPr id="45058" name="Slide Number Placeholder 3">
            <a:extLst>
              <a:ext uri="{FF2B5EF4-FFF2-40B4-BE49-F238E27FC236}">
                <a16:creationId xmlns:a16="http://schemas.microsoft.com/office/drawing/2014/main" id="{7A79C3A3-FA35-C66B-150D-20D13616BB7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CE24C94E-18E0-4CF7-AD43-303E1CCA0319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pic>
        <p:nvPicPr>
          <p:cNvPr id="45059" name="Content Placeholder 8" descr="A diagram of a car&#10;&#10;Description automatically generated">
            <a:extLst>
              <a:ext uri="{FF2B5EF4-FFF2-40B4-BE49-F238E27FC236}">
                <a16:creationId xmlns:a16="http://schemas.microsoft.com/office/drawing/2014/main" id="{815DA31F-5C53-D8DA-A65E-D51FA9DE94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676400"/>
            <a:ext cx="3657600" cy="2162175"/>
          </a:xfrm>
        </p:spPr>
      </p:pic>
      <p:pic>
        <p:nvPicPr>
          <p:cNvPr id="45060" name="Picture 12" descr="A white text with black text&#10;&#10;Description automatically generated">
            <a:extLst>
              <a:ext uri="{FF2B5EF4-FFF2-40B4-BE49-F238E27FC236}">
                <a16:creationId xmlns:a16="http://schemas.microsoft.com/office/drawing/2014/main" id="{BD287755-9A4A-D8C5-BCF4-B94201AA2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900" y="3505200"/>
            <a:ext cx="5715000" cy="294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3">
            <a:extLst>
              <a:ext uri="{FF2B5EF4-FFF2-40B4-BE49-F238E27FC236}">
                <a16:creationId xmlns:a16="http://schemas.microsoft.com/office/drawing/2014/main" id="{6B803DC8-EEDE-4B84-89C3-60202431D3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D05CA445-1631-47C2-ADE3-0D80B34A6629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F1474337-B251-E92B-D9A6-534F819484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Entity Set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CD830BD5-9D22-B440-0D8B-FF607ABDC4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447800"/>
            <a:ext cx="8991600" cy="4724400"/>
          </a:xfrm>
        </p:spPr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Each entity type will have a collection of entities stored in the database</a:t>
            </a:r>
          </a:p>
          <a:p>
            <a:pPr lvl="1" eaLnBrk="1" hangingPunct="1"/>
            <a:r>
              <a:rPr lang="en-US" altLang="tr-TR">
                <a:ea typeface="ＭＳ Ｐゴシック" panose="020B0600070205080204" pitchFamily="34" charset="-128"/>
              </a:rPr>
              <a:t>Called the </a:t>
            </a:r>
            <a:r>
              <a:rPr lang="en-US" altLang="tr-TR" b="1">
                <a:ea typeface="ＭＳ Ｐゴシック" panose="020B0600070205080204" pitchFamily="34" charset="-128"/>
              </a:rPr>
              <a:t>entity set </a:t>
            </a:r>
            <a:r>
              <a:rPr lang="en-US" altLang="tr-TR">
                <a:ea typeface="ＭＳ Ｐゴシック" panose="020B0600070205080204" pitchFamily="34" charset="-128"/>
              </a:rPr>
              <a:t>or sometimes </a:t>
            </a:r>
            <a:r>
              <a:rPr lang="en-US" altLang="tr-TR" b="1">
                <a:ea typeface="ＭＳ Ｐゴシック" panose="020B0600070205080204" pitchFamily="34" charset="-128"/>
              </a:rPr>
              <a:t>entity collection</a:t>
            </a:r>
          </a:p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Previous slide shows three CAR entity instances in the entity set for CAR</a:t>
            </a:r>
          </a:p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Same name (CAR) used to refer to both the entity type and the entity set</a:t>
            </a:r>
          </a:p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However, entity type and entity set may be given different names</a:t>
            </a:r>
          </a:p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Entity set is the current </a:t>
            </a:r>
            <a:r>
              <a:rPr lang="en-US" altLang="tr-TR" i="1">
                <a:ea typeface="ＭＳ Ｐゴシック" panose="020B0600070205080204" pitchFamily="34" charset="-128"/>
              </a:rPr>
              <a:t>state</a:t>
            </a:r>
            <a:r>
              <a:rPr lang="en-US" altLang="tr-TR">
                <a:ea typeface="ＭＳ Ｐゴシック" panose="020B0600070205080204" pitchFamily="34" charset="-128"/>
              </a:rPr>
              <a:t> of the entities of that type that are stored in the database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15D0E857-DF72-CF0E-3D9A-0C5CA57E2F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>
                <a:ea typeface="ＭＳ Ｐゴシック" panose="020B0600070205080204" pitchFamily="34" charset="-128"/>
              </a:rPr>
              <a:t>Value Sets (Domains) of Attributes</a:t>
            </a:r>
          </a:p>
        </p:txBody>
      </p:sp>
      <p:sp>
        <p:nvSpPr>
          <p:cNvPr id="47106" name="Content Placeholder 2">
            <a:extLst>
              <a:ext uri="{FF2B5EF4-FFF2-40B4-BE49-F238E27FC236}">
                <a16:creationId xmlns:a16="http://schemas.microsoft.com/office/drawing/2014/main" id="{8ED2B2B9-7F33-CAAC-32AD-11CDD75CD3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tr-TR">
                <a:ea typeface="ＭＳ Ｐゴシック" panose="020B0600070205080204" pitchFamily="34" charset="-128"/>
              </a:rPr>
              <a:t>Each simple attribute is associated with a value set</a:t>
            </a:r>
          </a:p>
          <a:p>
            <a:pPr lvl="1"/>
            <a:r>
              <a:rPr lang="en-US" altLang="tr-TR">
                <a:ea typeface="ＭＳ Ｐゴシック" panose="020B0600070205080204" pitchFamily="34" charset="-128"/>
              </a:rPr>
              <a:t>E.g., Lastname has a value which is a character string of upto 15 characters, say</a:t>
            </a:r>
          </a:p>
          <a:p>
            <a:pPr lvl="1"/>
            <a:r>
              <a:rPr lang="en-US" altLang="tr-TR">
                <a:ea typeface="ＭＳ Ｐゴシック" panose="020B0600070205080204" pitchFamily="34" charset="-128"/>
              </a:rPr>
              <a:t>Date has a value consisting of MM-DD-YYYY where each letter is an integer</a:t>
            </a:r>
          </a:p>
          <a:p>
            <a:pPr lvl="1"/>
            <a:r>
              <a:rPr lang="en-US" altLang="tr-TR">
                <a:ea typeface="ＭＳ Ｐゴシック" panose="020B0600070205080204" pitchFamily="34" charset="-128"/>
              </a:rPr>
              <a:t>Range of ages allowed for employees is between 16 and 70,</a:t>
            </a:r>
          </a:p>
          <a:p>
            <a:r>
              <a:rPr lang="en-US" altLang="tr-TR">
                <a:ea typeface="ＭＳ Ｐゴシック" panose="020B0600070205080204" pitchFamily="34" charset="-128"/>
              </a:rPr>
              <a:t>A </a:t>
            </a:r>
            <a:r>
              <a:rPr lang="en-US" altLang="tr-TR" b="1">
                <a:ea typeface="ＭＳ Ｐゴシック" panose="020B0600070205080204" pitchFamily="34" charset="-128"/>
              </a:rPr>
              <a:t>value set </a:t>
            </a:r>
            <a:r>
              <a:rPr lang="en-US" altLang="tr-TR">
                <a:ea typeface="ＭＳ Ｐゴシック" panose="020B0600070205080204" pitchFamily="34" charset="-128"/>
              </a:rPr>
              <a:t>specifies the set of values associated with an attribute</a:t>
            </a: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3939C2B5-A437-C1A2-9F77-8FB7058BB0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AE2C1900-7A0F-4337-9769-652A759053D2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CA" altLang="tr-TR" sz="1400">
              <a:solidFill>
                <a:srgbClr val="990033"/>
              </a:solidFill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6CD8C04C-4ACF-F738-2E9E-DEB9878E74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>
                <a:ea typeface="ＭＳ Ｐゴシック" panose="020B0600070205080204" pitchFamily="34" charset="-128"/>
              </a:rPr>
              <a:t>Attributes and Value Sets</a:t>
            </a:r>
          </a:p>
        </p:txBody>
      </p:sp>
      <p:pic>
        <p:nvPicPr>
          <p:cNvPr id="48130" name="Content Placeholder 2">
            <a:extLst>
              <a:ext uri="{FF2B5EF4-FFF2-40B4-BE49-F238E27FC236}">
                <a16:creationId xmlns:a16="http://schemas.microsoft.com/office/drawing/2014/main" id="{1AEDA4A4-D787-EA64-09B0-32AF7B497B28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700" y="1524000"/>
            <a:ext cx="8661400" cy="5016500"/>
          </a:xfrm>
        </p:spPr>
      </p:pic>
      <p:sp>
        <p:nvSpPr>
          <p:cNvPr id="48131" name="Slide Number Placeholder 3">
            <a:extLst>
              <a:ext uri="{FF2B5EF4-FFF2-40B4-BE49-F238E27FC236}">
                <a16:creationId xmlns:a16="http://schemas.microsoft.com/office/drawing/2014/main" id="{22BB5DC8-0EFB-420B-8364-AAFF1B839D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BB5FE8EA-5586-43AC-953B-65108A669DFA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CA" altLang="tr-TR" sz="1400">
              <a:solidFill>
                <a:srgbClr val="990033"/>
              </a:solidFill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99BF8DF7-CCFA-EDF4-6852-93983F1B10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>
                <a:ea typeface="ＭＳ Ｐゴシック" panose="020B0600070205080204" pitchFamily="34" charset="-128"/>
              </a:rPr>
              <a:t>Composite Attributes</a:t>
            </a:r>
            <a:endParaRPr lang="tr-TR" altLang="tr-TR">
              <a:ea typeface="ＭＳ Ｐゴシック" panose="020B0600070205080204" pitchFamily="34" charset="-128"/>
            </a:endParaRPr>
          </a:p>
        </p:txBody>
      </p:sp>
      <p:pic>
        <p:nvPicPr>
          <p:cNvPr id="49154" name="Content Placeholder 2">
            <a:extLst>
              <a:ext uri="{FF2B5EF4-FFF2-40B4-BE49-F238E27FC236}">
                <a16:creationId xmlns:a16="http://schemas.microsoft.com/office/drawing/2014/main" id="{05C54003-ADFC-FD15-C8C4-C6314CD65055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200" y="1524000"/>
            <a:ext cx="8636000" cy="4660900"/>
          </a:xfrm>
        </p:spPr>
      </p:pic>
      <p:sp>
        <p:nvSpPr>
          <p:cNvPr id="49155" name="Slide Number Placeholder 3">
            <a:extLst>
              <a:ext uri="{FF2B5EF4-FFF2-40B4-BE49-F238E27FC236}">
                <a16:creationId xmlns:a16="http://schemas.microsoft.com/office/drawing/2014/main" id="{388C2CF0-901E-514E-410C-F2F971F1635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CC711442-AD5F-4163-B9EA-F1A87266E353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CA" altLang="tr-TR" sz="1400">
              <a:solidFill>
                <a:srgbClr val="990033"/>
              </a:solidFill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Number Placeholder 3">
            <a:extLst>
              <a:ext uri="{FF2B5EF4-FFF2-40B4-BE49-F238E27FC236}">
                <a16:creationId xmlns:a16="http://schemas.microsoft.com/office/drawing/2014/main" id="{1121073C-369C-5437-20EC-EA1C387A11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A8C82E65-FEE6-404D-856D-9DD93E22C86F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3097E82C-2EDD-71CD-CDE0-8A6B60C339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Displaying an Entity type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9033061E-5143-26C7-1D4F-F9228F6A40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tr-TR">
                <a:ea typeface="ＭＳ Ｐゴシック" panose="020B0600070205080204" pitchFamily="34" charset="-128"/>
              </a:rPr>
              <a:t>In ER diagrams, an entity type is displayed in a rectangular box</a:t>
            </a:r>
          </a:p>
          <a:p>
            <a:pPr eaLnBrk="1" hangingPunct="1">
              <a:lnSpc>
                <a:spcPct val="90000"/>
              </a:lnSpc>
            </a:pPr>
            <a:r>
              <a:rPr lang="en-US" altLang="tr-TR">
                <a:ea typeface="ＭＳ Ｐゴシック" panose="020B0600070205080204" pitchFamily="34" charset="-128"/>
              </a:rPr>
              <a:t>Attributes are displayed in ovals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tr-TR">
                <a:ea typeface="ＭＳ Ｐゴシック" panose="020B0600070205080204" pitchFamily="34" charset="-128"/>
              </a:rPr>
              <a:t>Each attribute is connected to its entity type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tr-TR">
                <a:ea typeface="ＭＳ Ｐゴシック" panose="020B0600070205080204" pitchFamily="34" charset="-128"/>
              </a:rPr>
              <a:t>Components of a composite attribute are connected to the oval representing the composite attribute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tr-TR">
                <a:ea typeface="ＭＳ Ｐゴシック" panose="020B0600070205080204" pitchFamily="34" charset="-128"/>
              </a:rPr>
              <a:t>Each key attribute is underlined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tr-TR">
                <a:ea typeface="ＭＳ Ｐゴシック" panose="020B0600070205080204" pitchFamily="34" charset="-128"/>
              </a:rPr>
              <a:t>Multivalued attributes displayed in double ovals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tr-TR">
                <a:ea typeface="ＭＳ Ｐゴシック" panose="020B0600070205080204" pitchFamily="34" charset="-128"/>
              </a:rPr>
              <a:t>See the full ER notation in advance on the next slide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3">
            <a:extLst>
              <a:ext uri="{FF2B5EF4-FFF2-40B4-BE49-F238E27FC236}">
                <a16:creationId xmlns:a16="http://schemas.microsoft.com/office/drawing/2014/main" id="{141659B8-0106-CA7A-0BC6-B19039804B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F94B8984-DA2D-49B7-8306-D9532DC4292D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A16DCE09-A826-9D0C-6D3D-3EE32212A4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 sz="3200">
                <a:ea typeface="ＭＳ Ｐゴシック" panose="020B0600070205080204" pitchFamily="34" charset="-128"/>
              </a:rPr>
              <a:t>NOTATION for ER diagrams</a:t>
            </a:r>
          </a:p>
        </p:txBody>
      </p:sp>
      <p:pic>
        <p:nvPicPr>
          <p:cNvPr id="51203" name="Picture 4" descr="fig03_14">
            <a:extLst>
              <a:ext uri="{FF2B5EF4-FFF2-40B4-BE49-F238E27FC236}">
                <a16:creationId xmlns:a16="http://schemas.microsoft.com/office/drawing/2014/main" id="{11878B32-BF8D-BBA3-2D42-6115B7F9E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163" y="1600200"/>
            <a:ext cx="3754437" cy="499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Number Placeholder 3">
            <a:extLst>
              <a:ext uri="{FF2B5EF4-FFF2-40B4-BE49-F238E27FC236}">
                <a16:creationId xmlns:a16="http://schemas.microsoft.com/office/drawing/2014/main" id="{3195802B-2059-071B-5A63-9D202F0F19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903346F0-95BB-4B2F-BC31-FACE2FF2D98D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52226" name="Rectangle 1026">
            <a:extLst>
              <a:ext uri="{FF2B5EF4-FFF2-40B4-BE49-F238E27FC236}">
                <a16:creationId xmlns:a16="http://schemas.microsoft.com/office/drawing/2014/main" id="{F6CECB61-E504-63F5-06EA-747F4F7583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 sz="3200">
                <a:ea typeface="ＭＳ Ｐゴシック" panose="020B0600070205080204" pitchFamily="34" charset="-128"/>
              </a:rPr>
              <a:t>Entity Type CAR with two keys and a corresponding Entity Set</a:t>
            </a:r>
          </a:p>
        </p:txBody>
      </p:sp>
      <p:pic>
        <p:nvPicPr>
          <p:cNvPr id="52227" name="Picture 1028" descr="fig03_07">
            <a:extLst>
              <a:ext uri="{FF2B5EF4-FFF2-40B4-BE49-F238E27FC236}">
                <a16:creationId xmlns:a16="http://schemas.microsoft.com/office/drawing/2014/main" id="{625536D6-C4AB-6F31-AD88-6D04E6FBB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7010400" cy="49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Number Placeholder 3">
            <a:extLst>
              <a:ext uri="{FF2B5EF4-FFF2-40B4-BE49-F238E27FC236}">
                <a16:creationId xmlns:a16="http://schemas.microsoft.com/office/drawing/2014/main" id="{8B2EFD07-DB9F-DADF-AD7C-8B6F583DE6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D0BD4F0C-3E63-4DB5-9F35-E0BF86741D05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71AE2EC2-E394-39B9-1BAB-5FDE25383C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 sz="3200">
                <a:ea typeface="ＭＳ Ｐゴシック" panose="020B0600070205080204" pitchFamily="34" charset="-128"/>
              </a:rPr>
              <a:t>Initial Conceptual Design of Entity Types for the </a:t>
            </a:r>
            <a:r>
              <a:rPr lang="en-US" altLang="tr-TR" sz="2000">
                <a:ea typeface="ＭＳ Ｐゴシック" panose="020B0600070205080204" pitchFamily="34" charset="-128"/>
              </a:rPr>
              <a:t>COMPANY </a:t>
            </a:r>
            <a:r>
              <a:rPr lang="en-US" altLang="tr-TR" sz="3200">
                <a:ea typeface="ＭＳ Ｐゴシック" panose="020B0600070205080204" pitchFamily="34" charset="-128"/>
              </a:rPr>
              <a:t>Database Schema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308169E6-2B6E-63F4-3E23-AE9343F60D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Based on the requirements, we can identify four initial entity types in the COMPANY database:</a:t>
            </a:r>
          </a:p>
          <a:p>
            <a:pPr lvl="1" eaLnBrk="1" hangingPunct="1"/>
            <a:r>
              <a:rPr lang="en-US" altLang="tr-TR">
                <a:ea typeface="ＭＳ Ｐゴシック" panose="020B0600070205080204" pitchFamily="34" charset="-128"/>
              </a:rPr>
              <a:t>DEPARTMENT</a:t>
            </a:r>
          </a:p>
          <a:p>
            <a:pPr lvl="1" eaLnBrk="1" hangingPunct="1"/>
            <a:r>
              <a:rPr lang="en-US" altLang="tr-TR">
                <a:ea typeface="ＭＳ Ｐゴシック" panose="020B0600070205080204" pitchFamily="34" charset="-128"/>
              </a:rPr>
              <a:t>PROJECT</a:t>
            </a:r>
          </a:p>
          <a:p>
            <a:pPr lvl="1" eaLnBrk="1" hangingPunct="1"/>
            <a:r>
              <a:rPr lang="en-US" altLang="tr-TR">
                <a:ea typeface="ＭＳ Ｐゴシック" panose="020B0600070205080204" pitchFamily="34" charset="-128"/>
              </a:rPr>
              <a:t>EMPLOYEE</a:t>
            </a:r>
          </a:p>
          <a:p>
            <a:pPr lvl="1" eaLnBrk="1" hangingPunct="1"/>
            <a:r>
              <a:rPr lang="en-US" altLang="tr-TR">
                <a:ea typeface="ＭＳ Ｐゴシック" panose="020B0600070205080204" pitchFamily="34" charset="-128"/>
              </a:rPr>
              <a:t>DEPENDENT</a:t>
            </a:r>
          </a:p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Their initial conceptual design is shown on the following slide</a:t>
            </a:r>
          </a:p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The initial attributes shown are derived from the requirements description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Number Placeholder 3">
            <a:extLst>
              <a:ext uri="{FF2B5EF4-FFF2-40B4-BE49-F238E27FC236}">
                <a16:creationId xmlns:a16="http://schemas.microsoft.com/office/drawing/2014/main" id="{F74D31BC-862C-B59B-D5BF-5921DFB156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66AEE286-D1F9-4C6D-AAA1-2F46386407C2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DFCF2435-CF4B-59E9-14BF-CB035B47E0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Initial Design of Entity Types:</a:t>
            </a:r>
            <a:br>
              <a:rPr lang="en-US" altLang="tr-TR">
                <a:ea typeface="ＭＳ Ｐゴシック" panose="020B0600070205080204" pitchFamily="34" charset="-128"/>
              </a:rPr>
            </a:br>
            <a:r>
              <a:rPr lang="en-US" altLang="tr-TR" sz="2400">
                <a:ea typeface="ＭＳ Ｐゴシック" panose="020B0600070205080204" pitchFamily="34" charset="-128"/>
              </a:rPr>
              <a:t>EMPLOYEE, DEPARTMENT, PROJECT, DEPENDENT</a:t>
            </a:r>
          </a:p>
        </p:txBody>
      </p:sp>
      <p:pic>
        <p:nvPicPr>
          <p:cNvPr id="54275" name="Picture 4" descr="fig03_08">
            <a:extLst>
              <a:ext uri="{FF2B5EF4-FFF2-40B4-BE49-F238E27FC236}">
                <a16:creationId xmlns:a16="http://schemas.microsoft.com/office/drawing/2014/main" id="{4971A044-59FF-1DEF-BA21-875CF0707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00200"/>
            <a:ext cx="4859338" cy="479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Number Placeholder 3">
            <a:extLst>
              <a:ext uri="{FF2B5EF4-FFF2-40B4-BE49-F238E27FC236}">
                <a16:creationId xmlns:a16="http://schemas.microsoft.com/office/drawing/2014/main" id="{0FDBCD25-1562-CD45-BFE5-984749593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0808D9EC-FB83-44A5-B972-4416D886CA5E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19458" name="Rectangle 4">
            <a:extLst>
              <a:ext uri="{FF2B5EF4-FFF2-40B4-BE49-F238E27FC236}">
                <a16:creationId xmlns:a16="http://schemas.microsoft.com/office/drawing/2014/main" id="{7ED952D7-37EC-48C4-CD54-39AC87F915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Chapter Outline</a:t>
            </a:r>
          </a:p>
        </p:txBody>
      </p:sp>
      <p:sp>
        <p:nvSpPr>
          <p:cNvPr id="19459" name="Rectangle 5">
            <a:extLst>
              <a:ext uri="{FF2B5EF4-FFF2-40B4-BE49-F238E27FC236}">
                <a16:creationId xmlns:a16="http://schemas.microsoft.com/office/drawing/2014/main" id="{D4FAFC42-08B6-38C7-E346-08F0529511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tr-TR" sz="2400">
                <a:ea typeface="ＭＳ Ｐゴシック" panose="020B0600070205080204" pitchFamily="34" charset="-128"/>
              </a:rPr>
              <a:t>Overview of Database Design Process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tr-TR" sz="2400">
                <a:ea typeface="ＭＳ Ｐゴシック" panose="020B0600070205080204" pitchFamily="34" charset="-128"/>
              </a:rPr>
              <a:t>Example Database Application (COMPANY)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tr-TR" sz="2400">
                <a:ea typeface="ＭＳ Ｐゴシック" panose="020B0600070205080204" pitchFamily="34" charset="-128"/>
              </a:rPr>
              <a:t>ER Model Concepts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tr-TR" sz="2200">
                <a:ea typeface="ＭＳ Ｐゴシック" panose="020B0600070205080204" pitchFamily="34" charset="-128"/>
              </a:rPr>
              <a:t>Entities and Attributes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tr-TR" sz="2200">
                <a:ea typeface="ＭＳ Ｐゴシック" panose="020B0600070205080204" pitchFamily="34" charset="-128"/>
              </a:rPr>
              <a:t>Entity Types, Value Sets, and Key Attributes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tr-TR" sz="2200">
                <a:ea typeface="ＭＳ Ｐゴシック" panose="020B0600070205080204" pitchFamily="34" charset="-128"/>
              </a:rPr>
              <a:t>Relationships and Relationship Types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tr-TR" sz="2200">
                <a:ea typeface="ＭＳ Ｐゴシック" panose="020B0600070205080204" pitchFamily="34" charset="-128"/>
              </a:rPr>
              <a:t>Weak Entity Types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tr-TR" sz="2200">
                <a:ea typeface="ＭＳ Ｐゴシック" panose="020B0600070205080204" pitchFamily="34" charset="-128"/>
              </a:rPr>
              <a:t>Roles and Attributes in Relationship Types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tr-TR" sz="2400">
                <a:ea typeface="ＭＳ Ｐゴシック" panose="020B0600070205080204" pitchFamily="34" charset="-128"/>
              </a:rPr>
              <a:t>ER Diagrams - Notation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tr-TR" sz="2400">
                <a:ea typeface="ＭＳ Ｐゴシック" panose="020B0600070205080204" pitchFamily="34" charset="-128"/>
              </a:rPr>
              <a:t>ER Diagram for COMPANY Schema</a:t>
            </a:r>
          </a:p>
          <a:p>
            <a:pPr eaLnBrk="1" hangingPunct="1">
              <a:lnSpc>
                <a:spcPct val="90000"/>
              </a:lnSpc>
            </a:pPr>
            <a:r>
              <a:rPr lang="en-US" altLang="tr-TR" sz="2400">
                <a:ea typeface="ＭＳ Ｐゴシック" panose="020B0600070205080204" pitchFamily="34" charset="-128"/>
              </a:rPr>
              <a:t>Alternative Notations – UML class diagrams, others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tr-TR" sz="2400">
                <a:ea typeface="ＭＳ Ｐゴシック" panose="020B0600070205080204" pitchFamily="34" charset="-128"/>
              </a:rPr>
              <a:t>Relationships of Higher Degree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Number Placeholder 3">
            <a:extLst>
              <a:ext uri="{FF2B5EF4-FFF2-40B4-BE49-F238E27FC236}">
                <a16:creationId xmlns:a16="http://schemas.microsoft.com/office/drawing/2014/main" id="{5BEB2FCD-F27D-9B23-13A7-F759C075EC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7D5FC0CE-75AE-47AA-9B18-B9A0532C3179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0FF0ED58-BB59-2018-D6E1-3F2644262B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 sz="3200">
                <a:ea typeface="ＭＳ Ｐゴシック" panose="020B0600070205080204" pitchFamily="34" charset="-128"/>
              </a:rPr>
              <a:t>Refining the initial design by introducing </a:t>
            </a:r>
            <a:r>
              <a:rPr lang="en-US" altLang="tr-TR" sz="3200" b="1">
                <a:ea typeface="ＭＳ Ｐゴシック" panose="020B0600070205080204" pitchFamily="34" charset="-128"/>
              </a:rPr>
              <a:t>relationships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48DE0E7D-A546-D08B-FFEC-B8E173E623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The initial design is typically not complete</a:t>
            </a:r>
          </a:p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Some aspects in the requirements will be represented as </a:t>
            </a:r>
            <a:r>
              <a:rPr lang="en-US" altLang="tr-TR" b="1">
                <a:ea typeface="ＭＳ Ｐゴシック" panose="020B0600070205080204" pitchFamily="34" charset="-128"/>
              </a:rPr>
              <a:t>relationships</a:t>
            </a:r>
            <a:endParaRPr lang="en-US" altLang="tr-TR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ER model has three main concepts:</a:t>
            </a:r>
          </a:p>
          <a:p>
            <a:pPr lvl="1" eaLnBrk="1" hangingPunct="1"/>
            <a:r>
              <a:rPr lang="en-US" altLang="tr-TR">
                <a:ea typeface="ＭＳ Ｐゴシック" panose="020B0600070205080204" pitchFamily="34" charset="-128"/>
              </a:rPr>
              <a:t>Entities (and their entity types and entity sets)</a:t>
            </a:r>
          </a:p>
          <a:p>
            <a:pPr lvl="1" eaLnBrk="1" hangingPunct="1"/>
            <a:r>
              <a:rPr lang="en-US" altLang="tr-TR">
                <a:ea typeface="ＭＳ Ｐゴシック" panose="020B0600070205080204" pitchFamily="34" charset="-128"/>
              </a:rPr>
              <a:t>Attributes (simple, composite, multivalued)</a:t>
            </a:r>
          </a:p>
          <a:p>
            <a:pPr lvl="1" eaLnBrk="1" hangingPunct="1"/>
            <a:r>
              <a:rPr lang="en-US" altLang="tr-TR">
                <a:ea typeface="ＭＳ Ｐゴシック" panose="020B0600070205080204" pitchFamily="34" charset="-128"/>
              </a:rPr>
              <a:t>Relationships (and their relationship types and relationship sets)</a:t>
            </a:r>
          </a:p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We introduce relationship concepts next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Number Placeholder 3">
            <a:extLst>
              <a:ext uri="{FF2B5EF4-FFF2-40B4-BE49-F238E27FC236}">
                <a16:creationId xmlns:a16="http://schemas.microsoft.com/office/drawing/2014/main" id="{8DABDB07-8803-77DA-B6E1-5641F21434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086CA9FD-9F85-403A-96D7-5939B9532DC8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56322" name="Rectangle 4">
            <a:extLst>
              <a:ext uri="{FF2B5EF4-FFF2-40B4-BE49-F238E27FC236}">
                <a16:creationId xmlns:a16="http://schemas.microsoft.com/office/drawing/2014/main" id="{246E218B-072B-70B4-8309-5E43B5DD89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 sz="3200">
                <a:ea typeface="ＭＳ Ｐゴシック" panose="020B0600070205080204" pitchFamily="34" charset="-128"/>
              </a:rPr>
              <a:t>Relationships and Relationship Types (1)</a:t>
            </a:r>
          </a:p>
        </p:txBody>
      </p:sp>
      <p:sp>
        <p:nvSpPr>
          <p:cNvPr id="56323" name="Rectangle 5">
            <a:extLst>
              <a:ext uri="{FF2B5EF4-FFF2-40B4-BE49-F238E27FC236}">
                <a16:creationId xmlns:a16="http://schemas.microsoft.com/office/drawing/2014/main" id="{AD6942F3-0E84-3F24-943B-88CFCB7BAA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tr-TR" sz="2400">
                <a:ea typeface="ＭＳ Ｐゴシック" panose="020B0600070205080204" pitchFamily="34" charset="-128"/>
              </a:rPr>
              <a:t>A </a:t>
            </a:r>
            <a:r>
              <a:rPr lang="en-US" altLang="tr-TR" sz="2400" b="1">
                <a:ea typeface="ＭＳ Ｐゴシック" panose="020B0600070205080204" pitchFamily="34" charset="-128"/>
              </a:rPr>
              <a:t>relationship</a:t>
            </a:r>
            <a:r>
              <a:rPr lang="en-US" altLang="tr-TR" sz="2400">
                <a:ea typeface="ＭＳ Ｐゴシック" panose="020B0600070205080204" pitchFamily="34" charset="-128"/>
              </a:rPr>
              <a:t> relates two or more distinct entities with a specific meaning.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tr-TR" sz="2100">
                <a:ea typeface="ＭＳ Ｐゴシック" panose="020B0600070205080204" pitchFamily="34" charset="-128"/>
              </a:rPr>
              <a:t>For example, EMPLOYEE John Smith </a:t>
            </a:r>
            <a:r>
              <a:rPr lang="en-US" altLang="tr-TR" sz="2100" i="1">
                <a:ea typeface="ＭＳ Ｐゴシック" panose="020B0600070205080204" pitchFamily="34" charset="-128"/>
              </a:rPr>
              <a:t>works on</a:t>
            </a:r>
            <a:r>
              <a:rPr lang="en-US" altLang="tr-TR" sz="2100">
                <a:ea typeface="ＭＳ Ｐゴシック" panose="020B0600070205080204" pitchFamily="34" charset="-128"/>
              </a:rPr>
              <a:t> the ProductX PROJECT, or EMPLOYEE Franklin Wong </a:t>
            </a:r>
            <a:r>
              <a:rPr lang="en-US" altLang="tr-TR" sz="2100" i="1">
                <a:ea typeface="ＭＳ Ｐゴシック" panose="020B0600070205080204" pitchFamily="34" charset="-128"/>
              </a:rPr>
              <a:t>manages</a:t>
            </a:r>
            <a:r>
              <a:rPr lang="en-US" altLang="tr-TR" sz="2100">
                <a:ea typeface="ＭＳ Ｐゴシック" panose="020B0600070205080204" pitchFamily="34" charset="-128"/>
              </a:rPr>
              <a:t> the Research DEPARTMENT.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tr-TR" sz="2400">
                <a:ea typeface="ＭＳ Ｐゴシック" panose="020B0600070205080204" pitchFamily="34" charset="-128"/>
              </a:rPr>
              <a:t>Relationships of the same type are grouped or typed into a </a:t>
            </a:r>
            <a:r>
              <a:rPr lang="en-US" altLang="tr-TR" sz="2400" b="1">
                <a:ea typeface="ＭＳ Ｐゴシック" panose="020B0600070205080204" pitchFamily="34" charset="-128"/>
              </a:rPr>
              <a:t>relationship type</a:t>
            </a:r>
            <a:r>
              <a:rPr lang="en-US" altLang="tr-TR" sz="2400">
                <a:ea typeface="ＭＳ Ｐゴシック" panose="020B0600070205080204" pitchFamily="34" charset="-128"/>
              </a:rPr>
              <a:t>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tr-TR" sz="2100">
                <a:ea typeface="ＭＳ Ｐゴシック" panose="020B0600070205080204" pitchFamily="34" charset="-128"/>
              </a:rPr>
              <a:t>For example, the WORKS_ON relationship type in which EMPLOYEEs and PROJECTs participate, or the MANAGES relationship type in which EMPLOYEEs and DEPARTMENTs participate.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tr-TR" sz="2400">
                <a:ea typeface="ＭＳ Ｐゴシック" panose="020B0600070205080204" pitchFamily="34" charset="-128"/>
              </a:rPr>
              <a:t>The degree of a relationship type is the number of participating entity types.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tr-TR" sz="2100">
                <a:ea typeface="ＭＳ Ｐゴシック" panose="020B0600070205080204" pitchFamily="34" charset="-128"/>
              </a:rPr>
              <a:t>Both MANAGES and WORKS_ON are </a:t>
            </a:r>
            <a:r>
              <a:rPr lang="en-US" altLang="tr-TR" sz="2100" i="1">
                <a:ea typeface="ＭＳ Ｐゴシック" panose="020B0600070205080204" pitchFamily="34" charset="-128"/>
              </a:rPr>
              <a:t>binary</a:t>
            </a:r>
            <a:r>
              <a:rPr lang="en-US" altLang="tr-TR" sz="2100">
                <a:ea typeface="ＭＳ Ｐゴシック" panose="020B0600070205080204" pitchFamily="34" charset="-128"/>
              </a:rPr>
              <a:t> relationships.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2">
            <a:extLst>
              <a:ext uri="{FF2B5EF4-FFF2-40B4-BE49-F238E27FC236}">
                <a16:creationId xmlns:a16="http://schemas.microsoft.com/office/drawing/2014/main" id="{D1F42720-6676-27F8-9D6E-F47124CB89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615D2446-0B62-4A9C-B48E-ECBA55EE1FE6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58370" name="Rectangle 15">
            <a:extLst>
              <a:ext uri="{FF2B5EF4-FFF2-40B4-BE49-F238E27FC236}">
                <a16:creationId xmlns:a16="http://schemas.microsoft.com/office/drawing/2014/main" id="{52AE5BF1-9667-6560-8EB2-B39B60AE65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90513"/>
            <a:ext cx="8763000" cy="776287"/>
          </a:xfrm>
          <a:noFill/>
        </p:spPr>
        <p:txBody>
          <a:bodyPr/>
          <a:lstStyle/>
          <a:p>
            <a:pPr eaLnBrk="1" hangingPunct="1"/>
            <a:r>
              <a:rPr lang="en-US" altLang="tr-TR" sz="2800">
                <a:ea typeface="ＭＳ Ｐゴシック" panose="020B0600070205080204" pitchFamily="34" charset="-128"/>
              </a:rPr>
              <a:t>Relationship instances of the WORKS_FOR N:1 relationship between EMPLOYEE and DEPARTMENT</a:t>
            </a:r>
          </a:p>
        </p:txBody>
      </p:sp>
      <p:pic>
        <p:nvPicPr>
          <p:cNvPr id="58371" name="Picture 31" descr="fig03_09">
            <a:extLst>
              <a:ext uri="{FF2B5EF4-FFF2-40B4-BE49-F238E27FC236}">
                <a16:creationId xmlns:a16="http://schemas.microsoft.com/office/drawing/2014/main" id="{BA4F7BF4-039B-A7B9-983D-C4B054AA3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8138"/>
            <a:ext cx="79248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Number Placeholder 2">
            <a:extLst>
              <a:ext uri="{FF2B5EF4-FFF2-40B4-BE49-F238E27FC236}">
                <a16:creationId xmlns:a16="http://schemas.microsoft.com/office/drawing/2014/main" id="{D248C72C-E6B5-02C8-6E91-99D0BBD516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FE9C8950-C30D-4F8D-BC22-5BF280136E88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60418" name="Rectangle 20">
            <a:extLst>
              <a:ext uri="{FF2B5EF4-FFF2-40B4-BE49-F238E27FC236}">
                <a16:creationId xmlns:a16="http://schemas.microsoft.com/office/drawing/2014/main" id="{D220B202-DD91-58EA-5189-DA6E11C172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6863" y="85725"/>
            <a:ext cx="8496300" cy="1143000"/>
          </a:xfrm>
          <a:noFill/>
        </p:spPr>
        <p:txBody>
          <a:bodyPr/>
          <a:lstStyle/>
          <a:p>
            <a:pPr eaLnBrk="1" hangingPunct="1"/>
            <a:r>
              <a:rPr lang="en-US" altLang="tr-TR" sz="2800">
                <a:ea typeface="ＭＳ Ｐゴシック" panose="020B0600070205080204" pitchFamily="34" charset="-128"/>
              </a:rPr>
              <a:t>Relationship instances of the M:N  WORKS_ON relationship between EMPLOYEE and PROJECT</a:t>
            </a:r>
          </a:p>
        </p:txBody>
      </p:sp>
      <p:sp>
        <p:nvSpPr>
          <p:cNvPr id="60419" name="Text Box 21">
            <a:extLst>
              <a:ext uri="{FF2B5EF4-FFF2-40B4-BE49-F238E27FC236}">
                <a16:creationId xmlns:a16="http://schemas.microsoft.com/office/drawing/2014/main" id="{7F19D1D2-E437-E0F5-D003-14363B992D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822450"/>
            <a:ext cx="8099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lang="en-US" altLang="tr-TR" sz="240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0420" name="Picture 38" descr="fig03_13">
            <a:extLst>
              <a:ext uri="{FF2B5EF4-FFF2-40B4-BE49-F238E27FC236}">
                <a16:creationId xmlns:a16="http://schemas.microsoft.com/office/drawing/2014/main" id="{0EDD504C-1900-D3CE-BA9B-18BE3BC8C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1644650"/>
            <a:ext cx="6948487" cy="478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008DB50C-2665-9D46-7F82-BDF3EF77B2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>
                <a:ea typeface="ＭＳ Ｐゴシック" panose="020B0600070205080204" pitchFamily="34" charset="-128"/>
              </a:rPr>
              <a:t>N</a:t>
            </a:r>
            <a:r>
              <a:rPr lang="tr-TR" altLang="tr-TR">
                <a:ea typeface="ＭＳ Ｐゴシック" panose="020B0600070205080204" pitchFamily="34" charset="-128"/>
              </a:rPr>
              <a:t>-ary Relationship</a:t>
            </a:r>
          </a:p>
        </p:txBody>
      </p:sp>
      <p:sp>
        <p:nvSpPr>
          <p:cNvPr id="62466" name="Slide Number Placeholder 2">
            <a:extLst>
              <a:ext uri="{FF2B5EF4-FFF2-40B4-BE49-F238E27FC236}">
                <a16:creationId xmlns:a16="http://schemas.microsoft.com/office/drawing/2014/main" id="{46E57097-7DE8-F8E3-3B86-C20C766917D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48302AFD-42F0-4056-8212-64F59320BA11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pic>
        <p:nvPicPr>
          <p:cNvPr id="62467" name="Picture 4" descr="A diagram of a supply chain&#10;&#10;Description automatically generated">
            <a:extLst>
              <a:ext uri="{FF2B5EF4-FFF2-40B4-BE49-F238E27FC236}">
                <a16:creationId xmlns:a16="http://schemas.microsoft.com/office/drawing/2014/main" id="{996DC377-3686-5425-960D-4372BC233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1530350"/>
            <a:ext cx="5351463" cy="509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Number Placeholder 3">
            <a:extLst>
              <a:ext uri="{FF2B5EF4-FFF2-40B4-BE49-F238E27FC236}">
                <a16:creationId xmlns:a16="http://schemas.microsoft.com/office/drawing/2014/main" id="{D2CA9F35-4693-A9B7-F232-1E585DAF3D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573D5467-6422-402A-9B57-5942312F46AD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63490" name="Rectangle 2050">
            <a:extLst>
              <a:ext uri="{FF2B5EF4-FFF2-40B4-BE49-F238E27FC236}">
                <a16:creationId xmlns:a16="http://schemas.microsoft.com/office/drawing/2014/main" id="{B0D9CA87-9877-1339-DD32-7F18770B8C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 sz="3200">
                <a:ea typeface="ＭＳ Ｐゴシック" panose="020B0600070205080204" pitchFamily="34" charset="-128"/>
              </a:rPr>
              <a:t>Relationship type vs. relationship set (1)</a:t>
            </a:r>
          </a:p>
        </p:txBody>
      </p:sp>
      <p:sp>
        <p:nvSpPr>
          <p:cNvPr id="63491" name="Rectangle 2051">
            <a:extLst>
              <a:ext uri="{FF2B5EF4-FFF2-40B4-BE49-F238E27FC236}">
                <a16:creationId xmlns:a16="http://schemas.microsoft.com/office/drawing/2014/main" id="{21A2565E-49E1-4802-E47E-0D8160CDB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Relationship Type:</a:t>
            </a:r>
          </a:p>
          <a:p>
            <a:pPr lvl="1" eaLnBrk="1" hangingPunct="1"/>
            <a:r>
              <a:rPr lang="en-US" altLang="tr-TR">
                <a:ea typeface="ＭＳ Ｐゴシック" panose="020B0600070205080204" pitchFamily="34" charset="-128"/>
              </a:rPr>
              <a:t>Is the schema description of a relationship</a:t>
            </a:r>
          </a:p>
          <a:p>
            <a:pPr lvl="1" eaLnBrk="1" hangingPunct="1"/>
            <a:r>
              <a:rPr lang="en-US" altLang="tr-TR">
                <a:ea typeface="ＭＳ Ｐゴシック" panose="020B0600070205080204" pitchFamily="34" charset="-128"/>
              </a:rPr>
              <a:t>Identifies the relationship name and the participating entity types</a:t>
            </a:r>
          </a:p>
          <a:p>
            <a:pPr lvl="1" eaLnBrk="1" hangingPunct="1"/>
            <a:r>
              <a:rPr lang="en-US" altLang="tr-TR">
                <a:ea typeface="ＭＳ Ｐゴシック" panose="020B0600070205080204" pitchFamily="34" charset="-128"/>
              </a:rPr>
              <a:t>Also identifies certain relationship constraints</a:t>
            </a:r>
          </a:p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Relationship Set:</a:t>
            </a:r>
          </a:p>
          <a:p>
            <a:pPr lvl="1" eaLnBrk="1" hangingPunct="1"/>
            <a:r>
              <a:rPr lang="en-US" altLang="tr-TR">
                <a:ea typeface="ＭＳ Ｐゴシック" panose="020B0600070205080204" pitchFamily="34" charset="-128"/>
              </a:rPr>
              <a:t>The current set of relationship instances represented in the database</a:t>
            </a:r>
          </a:p>
          <a:p>
            <a:pPr lvl="1" eaLnBrk="1" hangingPunct="1"/>
            <a:r>
              <a:rPr lang="en-US" altLang="tr-TR">
                <a:ea typeface="ＭＳ Ｐゴシック" panose="020B0600070205080204" pitchFamily="34" charset="-128"/>
              </a:rPr>
              <a:t>The current </a:t>
            </a:r>
            <a:r>
              <a:rPr lang="en-US" altLang="tr-TR" i="1">
                <a:ea typeface="ＭＳ Ｐゴシック" panose="020B0600070205080204" pitchFamily="34" charset="-128"/>
              </a:rPr>
              <a:t>state</a:t>
            </a:r>
            <a:r>
              <a:rPr lang="en-US" altLang="tr-TR">
                <a:ea typeface="ＭＳ Ｐゴシック" panose="020B0600070205080204" pitchFamily="34" charset="-128"/>
              </a:rPr>
              <a:t> of a relationship type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Number Placeholder 3">
            <a:extLst>
              <a:ext uri="{FF2B5EF4-FFF2-40B4-BE49-F238E27FC236}">
                <a16:creationId xmlns:a16="http://schemas.microsoft.com/office/drawing/2014/main" id="{3FF5AA70-77FB-A67D-7B06-0953A66420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7DFA5788-F04B-4977-AADB-792B6B9B8566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C0CEB4B3-7AAC-B931-9441-FB55260695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 sz="3200">
                <a:ea typeface="ＭＳ Ｐゴシック" panose="020B0600070205080204" pitchFamily="34" charset="-128"/>
              </a:rPr>
              <a:t>Relationship type vs. relationship set (2)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0D7D4BC5-176C-5378-DFD8-9E709F9720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tr-TR" sz="2400">
                <a:ea typeface="ＭＳ Ｐゴシック" panose="020B0600070205080204" pitchFamily="34" charset="-128"/>
              </a:rPr>
              <a:t>Previous figures displayed the relationship sets</a:t>
            </a:r>
          </a:p>
          <a:p>
            <a:pPr eaLnBrk="1" hangingPunct="1"/>
            <a:r>
              <a:rPr lang="en-US" altLang="tr-TR" sz="2400">
                <a:ea typeface="ＭＳ Ｐゴシック" panose="020B0600070205080204" pitchFamily="34" charset="-128"/>
              </a:rPr>
              <a:t>Each instance in the set relates individual participating entities – one from each participating entity type</a:t>
            </a:r>
          </a:p>
          <a:p>
            <a:pPr eaLnBrk="1" hangingPunct="1"/>
            <a:r>
              <a:rPr lang="en-US" altLang="tr-TR" sz="2400">
                <a:ea typeface="ＭＳ Ｐゴシック" panose="020B0600070205080204" pitchFamily="34" charset="-128"/>
              </a:rPr>
              <a:t>In ER diagrams, we represent the </a:t>
            </a:r>
            <a:r>
              <a:rPr lang="en-US" altLang="tr-TR" sz="2400" i="1">
                <a:ea typeface="ＭＳ Ｐゴシック" panose="020B0600070205080204" pitchFamily="34" charset="-128"/>
              </a:rPr>
              <a:t>relationship type </a:t>
            </a:r>
            <a:r>
              <a:rPr lang="en-US" altLang="tr-TR" sz="2400">
                <a:ea typeface="ＭＳ Ｐゴシック" panose="020B0600070205080204" pitchFamily="34" charset="-128"/>
              </a:rPr>
              <a:t>as follows:</a:t>
            </a:r>
          </a:p>
          <a:p>
            <a:pPr lvl="1" eaLnBrk="1" hangingPunct="1"/>
            <a:r>
              <a:rPr lang="en-US" altLang="tr-TR" sz="2400">
                <a:ea typeface="ＭＳ Ｐゴシック" panose="020B0600070205080204" pitchFamily="34" charset="-128"/>
              </a:rPr>
              <a:t>Diamond-shaped box is used to display a relationship type</a:t>
            </a:r>
          </a:p>
          <a:p>
            <a:pPr lvl="1" eaLnBrk="1" hangingPunct="1"/>
            <a:r>
              <a:rPr lang="en-US" altLang="tr-TR" sz="2400">
                <a:ea typeface="ＭＳ Ｐゴシック" panose="020B0600070205080204" pitchFamily="34" charset="-128"/>
              </a:rPr>
              <a:t>Connected to the participating entity types via straight lines</a:t>
            </a:r>
          </a:p>
          <a:p>
            <a:pPr lvl="1" eaLnBrk="1" hangingPunct="1"/>
            <a:r>
              <a:rPr lang="en-US" altLang="tr-TR" sz="2400">
                <a:ea typeface="ＭＳ Ｐゴシック" panose="020B0600070205080204" pitchFamily="34" charset="-128"/>
              </a:rPr>
              <a:t>Note that the relationship type is not shown with an arrow. The name should be typically be readable from left to right and top to bottom.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Number Placeholder 3">
            <a:extLst>
              <a:ext uri="{FF2B5EF4-FFF2-40B4-BE49-F238E27FC236}">
                <a16:creationId xmlns:a16="http://schemas.microsoft.com/office/drawing/2014/main" id="{1417D380-F97D-AA1B-7A18-93E3339AB8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40D80C64-7127-4D0A-9859-5E077E9691C9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65538" name="Rectangle 2050">
            <a:extLst>
              <a:ext uri="{FF2B5EF4-FFF2-40B4-BE49-F238E27FC236}">
                <a16:creationId xmlns:a16="http://schemas.microsoft.com/office/drawing/2014/main" id="{36F6FBB9-8FA4-DFDD-DFA4-A206846309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 sz="3200">
                <a:ea typeface="ＭＳ Ｐゴシック" panose="020B0600070205080204" pitchFamily="34" charset="-128"/>
              </a:rPr>
              <a:t>Refining the COMPANY database schema by introducing relationships</a:t>
            </a:r>
          </a:p>
        </p:txBody>
      </p:sp>
      <p:sp>
        <p:nvSpPr>
          <p:cNvPr id="65539" name="Rectangle 2051">
            <a:extLst>
              <a:ext uri="{FF2B5EF4-FFF2-40B4-BE49-F238E27FC236}">
                <a16:creationId xmlns:a16="http://schemas.microsoft.com/office/drawing/2014/main" id="{B56413ED-CC8E-DE7E-96A9-D398F31C1A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tr-TR" sz="2400">
                <a:ea typeface="ＭＳ Ｐゴシック" panose="020B0600070205080204" pitchFamily="34" charset="-128"/>
              </a:rPr>
              <a:t>By examining the requirements, six relationship types are identified</a:t>
            </a:r>
          </a:p>
          <a:p>
            <a:pPr eaLnBrk="1" hangingPunct="1"/>
            <a:r>
              <a:rPr lang="en-US" altLang="tr-TR" sz="2400">
                <a:ea typeface="ＭＳ Ｐゴシック" panose="020B0600070205080204" pitchFamily="34" charset="-128"/>
              </a:rPr>
              <a:t>All are </a:t>
            </a:r>
            <a:r>
              <a:rPr lang="en-US" altLang="tr-TR" sz="2400" i="1">
                <a:ea typeface="ＭＳ Ｐゴシック" panose="020B0600070205080204" pitchFamily="34" charset="-128"/>
              </a:rPr>
              <a:t>binary</a:t>
            </a:r>
            <a:r>
              <a:rPr lang="en-US" altLang="tr-TR" sz="2400">
                <a:ea typeface="ＭＳ Ｐゴシック" panose="020B0600070205080204" pitchFamily="34" charset="-128"/>
              </a:rPr>
              <a:t> relationships( degree 2)</a:t>
            </a:r>
          </a:p>
          <a:p>
            <a:pPr eaLnBrk="1" hangingPunct="1"/>
            <a:r>
              <a:rPr lang="en-US" altLang="tr-TR" sz="2400">
                <a:ea typeface="ＭＳ Ｐゴシック" panose="020B0600070205080204" pitchFamily="34" charset="-128"/>
              </a:rPr>
              <a:t>Listed below with their participating entity types:</a:t>
            </a:r>
          </a:p>
          <a:p>
            <a:pPr lvl="1" eaLnBrk="1" hangingPunct="1"/>
            <a:r>
              <a:rPr lang="en-US" altLang="tr-TR" sz="2200">
                <a:ea typeface="ＭＳ Ｐゴシック" panose="020B0600070205080204" pitchFamily="34" charset="-128"/>
              </a:rPr>
              <a:t>WORKS_FOR (between EMPLOYEE, DEPARTMENT)</a:t>
            </a:r>
          </a:p>
          <a:p>
            <a:pPr lvl="1" eaLnBrk="1" hangingPunct="1"/>
            <a:r>
              <a:rPr lang="en-US" altLang="tr-TR" sz="2200">
                <a:ea typeface="ＭＳ Ｐゴシック" panose="020B0600070205080204" pitchFamily="34" charset="-128"/>
              </a:rPr>
              <a:t>MANAGES (also between EMPLOYEE, DEPARTMENT)</a:t>
            </a:r>
          </a:p>
          <a:p>
            <a:pPr lvl="1" eaLnBrk="1" hangingPunct="1"/>
            <a:r>
              <a:rPr lang="en-US" altLang="tr-TR" sz="2200">
                <a:ea typeface="ＭＳ Ｐゴシック" panose="020B0600070205080204" pitchFamily="34" charset="-128"/>
              </a:rPr>
              <a:t>CONTROLS (between DEPARTMENT, PROJECT)</a:t>
            </a:r>
          </a:p>
          <a:p>
            <a:pPr lvl="1" eaLnBrk="1" hangingPunct="1"/>
            <a:r>
              <a:rPr lang="en-US" altLang="tr-TR" sz="2200">
                <a:ea typeface="ＭＳ Ｐゴシック" panose="020B0600070205080204" pitchFamily="34" charset="-128"/>
              </a:rPr>
              <a:t>WORKS_ON (between EMPLOYEE, PROJECT)</a:t>
            </a:r>
          </a:p>
          <a:p>
            <a:pPr lvl="1" eaLnBrk="1" hangingPunct="1"/>
            <a:r>
              <a:rPr lang="en-US" altLang="tr-TR" sz="2200">
                <a:ea typeface="ＭＳ Ｐゴシック" panose="020B0600070205080204" pitchFamily="34" charset="-128"/>
              </a:rPr>
              <a:t>SUPERVISION (between EMPLOYEE (as subordinate), EMPLOYEE (as supervisor))</a:t>
            </a:r>
          </a:p>
          <a:p>
            <a:pPr lvl="1" eaLnBrk="1" hangingPunct="1"/>
            <a:r>
              <a:rPr lang="en-US" altLang="tr-TR" sz="2200">
                <a:ea typeface="ＭＳ Ｐゴシック" panose="020B0600070205080204" pitchFamily="34" charset="-128"/>
              </a:rPr>
              <a:t>DEPENDENTS_OF (between EMPLOYEE, DEPENDENT)</a:t>
            </a:r>
          </a:p>
          <a:p>
            <a:pPr lvl="1" eaLnBrk="1" hangingPunct="1"/>
            <a:endParaRPr lang="en-US" altLang="tr-TR" sz="22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Number Placeholder 2">
            <a:extLst>
              <a:ext uri="{FF2B5EF4-FFF2-40B4-BE49-F238E27FC236}">
                <a16:creationId xmlns:a16="http://schemas.microsoft.com/office/drawing/2014/main" id="{D1AD8295-1CDE-1964-831C-379578E834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623931A6-D4C7-4F32-AF77-1F9BBADCA191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D5B15A70-7554-DA2C-C153-BA8519835D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2300" y="215900"/>
            <a:ext cx="7940675" cy="768350"/>
          </a:xfrm>
          <a:noFill/>
        </p:spPr>
        <p:txBody>
          <a:bodyPr/>
          <a:lstStyle/>
          <a:p>
            <a:pPr eaLnBrk="1" hangingPunct="1"/>
            <a:r>
              <a:rPr lang="en-US" altLang="tr-TR" sz="3200">
                <a:ea typeface="ＭＳ Ｐゴシック" panose="020B0600070205080204" pitchFamily="34" charset="-128"/>
              </a:rPr>
              <a:t>ER DIAGRAM – Relationship Types are:</a:t>
            </a:r>
            <a:br>
              <a:rPr lang="en-US" altLang="tr-TR" sz="3200">
                <a:ea typeface="ＭＳ Ｐゴシック" panose="020B0600070205080204" pitchFamily="34" charset="-128"/>
              </a:rPr>
            </a:br>
            <a:r>
              <a:rPr lang="en-US" altLang="tr-TR" sz="1400" b="1">
                <a:ea typeface="ＭＳ Ｐゴシック" panose="020B0600070205080204" pitchFamily="34" charset="-128"/>
              </a:rPr>
              <a:t>WORKS_FOR, MANAGES, WORKS_ON, CONTROLS, SUPERVISION, DEPENDENTS_OF</a:t>
            </a:r>
          </a:p>
        </p:txBody>
      </p:sp>
      <p:pic>
        <p:nvPicPr>
          <p:cNvPr id="66563" name="Picture 4" descr="fig03_02">
            <a:extLst>
              <a:ext uri="{FF2B5EF4-FFF2-40B4-BE49-F238E27FC236}">
                <a16:creationId xmlns:a16="http://schemas.microsoft.com/office/drawing/2014/main" id="{27092836-BDB0-5B41-7786-52E7CD18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65275"/>
            <a:ext cx="5181600" cy="499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Number Placeholder 3">
            <a:extLst>
              <a:ext uri="{FF2B5EF4-FFF2-40B4-BE49-F238E27FC236}">
                <a16:creationId xmlns:a16="http://schemas.microsoft.com/office/drawing/2014/main" id="{58372CD3-9D50-A4AF-0A75-061673BA3C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C4B49E69-55B9-4E5E-BC03-1B481AA452C8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68610" name="Rectangle 4">
            <a:extLst>
              <a:ext uri="{FF2B5EF4-FFF2-40B4-BE49-F238E27FC236}">
                <a16:creationId xmlns:a16="http://schemas.microsoft.com/office/drawing/2014/main" id="{73306B79-E106-6145-3173-31533A86E6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Discussion on Relationship Types</a:t>
            </a:r>
          </a:p>
        </p:txBody>
      </p:sp>
      <p:sp>
        <p:nvSpPr>
          <p:cNvPr id="68611" name="Rectangle 5">
            <a:extLst>
              <a:ext uri="{FF2B5EF4-FFF2-40B4-BE49-F238E27FC236}">
                <a16:creationId xmlns:a16="http://schemas.microsoft.com/office/drawing/2014/main" id="{7118A688-C249-745E-101C-008CDA3425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tr-TR" sz="2400">
                <a:ea typeface="ＭＳ Ｐゴシック" panose="020B0600070205080204" pitchFamily="34" charset="-128"/>
              </a:rPr>
              <a:t>In the refined design, some attributes from the initial entity types are refined into relationships:</a:t>
            </a:r>
          </a:p>
          <a:p>
            <a:pPr lvl="1" eaLnBrk="1" hangingPunct="1"/>
            <a:r>
              <a:rPr lang="en-US" altLang="tr-TR" sz="2200">
                <a:ea typeface="ＭＳ Ｐゴシック" panose="020B0600070205080204" pitchFamily="34" charset="-128"/>
              </a:rPr>
              <a:t>Manager of DEPARTMENT -&gt; MANAGES</a:t>
            </a:r>
          </a:p>
          <a:p>
            <a:pPr lvl="1" eaLnBrk="1" hangingPunct="1"/>
            <a:r>
              <a:rPr lang="en-US" altLang="tr-TR" sz="2200">
                <a:ea typeface="ＭＳ Ｐゴシック" panose="020B0600070205080204" pitchFamily="34" charset="-128"/>
              </a:rPr>
              <a:t>Works_on of EMPLOYEE -&gt; WORKS_ON</a:t>
            </a:r>
          </a:p>
          <a:p>
            <a:pPr lvl="1" eaLnBrk="1" hangingPunct="1"/>
            <a:r>
              <a:rPr lang="en-US" altLang="tr-TR" sz="2200">
                <a:ea typeface="ＭＳ Ｐゴシック" panose="020B0600070205080204" pitchFamily="34" charset="-128"/>
              </a:rPr>
              <a:t>Department of EMPLOYEE -&gt; WORKS_FOR</a:t>
            </a:r>
          </a:p>
          <a:p>
            <a:pPr lvl="1" eaLnBrk="1" hangingPunct="1"/>
            <a:r>
              <a:rPr lang="en-US" altLang="tr-TR" sz="2200">
                <a:ea typeface="ＭＳ Ｐゴシック" panose="020B0600070205080204" pitchFamily="34" charset="-128"/>
              </a:rPr>
              <a:t>etc</a:t>
            </a:r>
          </a:p>
          <a:p>
            <a:pPr eaLnBrk="1" hangingPunct="1"/>
            <a:r>
              <a:rPr lang="en-US" altLang="tr-TR" sz="2400">
                <a:ea typeface="ＭＳ Ｐゴシック" panose="020B0600070205080204" pitchFamily="34" charset="-128"/>
              </a:rPr>
              <a:t>In general, more than one relationship type can exist between the same participating entity types </a:t>
            </a:r>
          </a:p>
          <a:p>
            <a:pPr lvl="1" eaLnBrk="1" hangingPunct="1"/>
            <a:r>
              <a:rPr lang="en-US" altLang="tr-TR" sz="2200">
                <a:ea typeface="ＭＳ Ｐゴシック" panose="020B0600070205080204" pitchFamily="34" charset="-128"/>
              </a:rPr>
              <a:t>MANAGES and WORKS_FOR are distinct relationship types between EMPLOYEE and DEPARTMENT</a:t>
            </a:r>
          </a:p>
          <a:p>
            <a:pPr lvl="1" eaLnBrk="1" hangingPunct="1"/>
            <a:r>
              <a:rPr lang="en-US" altLang="tr-TR" sz="2200">
                <a:ea typeface="ＭＳ Ｐゴシック" panose="020B0600070205080204" pitchFamily="34" charset="-128"/>
              </a:rPr>
              <a:t>Different meanings and different relationship instances.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Number Placeholder 3">
            <a:extLst>
              <a:ext uri="{FF2B5EF4-FFF2-40B4-BE49-F238E27FC236}">
                <a16:creationId xmlns:a16="http://schemas.microsoft.com/office/drawing/2014/main" id="{AAD5CB3D-427D-A3D9-C0A6-264BD1513B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C75AF251-A1E1-41D6-A1E0-C42DA754C08C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DE1CDD0C-4226-9066-702D-8441DDE9B0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 sz="3200">
                <a:ea typeface="ＭＳ Ｐゴシック" panose="020B0600070205080204" pitchFamily="34" charset="-128"/>
              </a:rPr>
              <a:t>Overview of Database Design Process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B0996ABA-B380-5408-7778-AB3EAEAB2C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Two main activities:</a:t>
            </a:r>
          </a:p>
          <a:p>
            <a:pPr lvl="1" eaLnBrk="1" hangingPunct="1"/>
            <a:r>
              <a:rPr lang="en-US" altLang="tr-TR">
                <a:ea typeface="ＭＳ Ｐゴシック" panose="020B0600070205080204" pitchFamily="34" charset="-128"/>
              </a:rPr>
              <a:t>Database design</a:t>
            </a:r>
          </a:p>
          <a:p>
            <a:pPr lvl="1" eaLnBrk="1" hangingPunct="1"/>
            <a:r>
              <a:rPr lang="en-US" altLang="tr-TR">
                <a:ea typeface="ＭＳ Ｐゴシック" panose="020B0600070205080204" pitchFamily="34" charset="-128"/>
              </a:rPr>
              <a:t>Applications design</a:t>
            </a:r>
          </a:p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Focus in this chapter on </a:t>
            </a:r>
            <a:r>
              <a:rPr lang="en-US" altLang="tr-TR" u="sng">
                <a:ea typeface="ＭＳ Ｐゴシック" panose="020B0600070205080204" pitchFamily="34" charset="-128"/>
              </a:rPr>
              <a:t>conceptual database design</a:t>
            </a:r>
          </a:p>
          <a:p>
            <a:pPr lvl="1" eaLnBrk="1" hangingPunct="1"/>
            <a:r>
              <a:rPr lang="en-US" altLang="tr-TR">
                <a:ea typeface="ＭＳ Ｐゴシック" panose="020B0600070205080204" pitchFamily="34" charset="-128"/>
              </a:rPr>
              <a:t>To design the conceptual schema for a database application</a:t>
            </a:r>
          </a:p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Applications design focuses on the programs and interfaces that access the database</a:t>
            </a:r>
          </a:p>
          <a:p>
            <a:pPr lvl="1" eaLnBrk="1" hangingPunct="1"/>
            <a:r>
              <a:rPr lang="en-US" altLang="tr-TR">
                <a:ea typeface="ＭＳ Ｐゴシック" panose="020B0600070205080204" pitchFamily="34" charset="-128"/>
              </a:rPr>
              <a:t>Generally considered part of software engineering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Number Placeholder 3">
            <a:extLst>
              <a:ext uri="{FF2B5EF4-FFF2-40B4-BE49-F238E27FC236}">
                <a16:creationId xmlns:a16="http://schemas.microsoft.com/office/drawing/2014/main" id="{AB1BA85B-2520-35E6-DA15-3CDB552214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D6449B0F-8F69-4BBE-A384-427CEC871861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70658" name="Rectangle 1028">
            <a:extLst>
              <a:ext uri="{FF2B5EF4-FFF2-40B4-BE49-F238E27FC236}">
                <a16:creationId xmlns:a16="http://schemas.microsoft.com/office/drawing/2014/main" id="{6F70DD80-E74F-F824-9BCD-3A942599B9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Constraints on Relationships</a:t>
            </a:r>
          </a:p>
        </p:txBody>
      </p:sp>
      <p:sp>
        <p:nvSpPr>
          <p:cNvPr id="70659" name="Rectangle 1029">
            <a:extLst>
              <a:ext uri="{FF2B5EF4-FFF2-40B4-BE49-F238E27FC236}">
                <a16:creationId xmlns:a16="http://schemas.microsoft.com/office/drawing/2014/main" id="{AE907599-91EE-6E48-7FFE-F0CAE921E1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tr-TR" sz="2400">
                <a:ea typeface="ＭＳ Ｐゴシック" panose="020B0600070205080204" pitchFamily="34" charset="-128"/>
              </a:rPr>
              <a:t>Constraints on Relationship Types</a:t>
            </a:r>
          </a:p>
          <a:p>
            <a:pPr lvl="1" eaLnBrk="1" hangingPunct="1"/>
            <a:r>
              <a:rPr lang="en-US" altLang="tr-TR" sz="2200">
                <a:ea typeface="ＭＳ Ｐゴシック" panose="020B0600070205080204" pitchFamily="34" charset="-128"/>
              </a:rPr>
              <a:t>(Also known as ratio constraints)</a:t>
            </a:r>
          </a:p>
          <a:p>
            <a:pPr lvl="1" eaLnBrk="1" hangingPunct="1"/>
            <a:r>
              <a:rPr lang="en-US" altLang="tr-TR" sz="2200">
                <a:ea typeface="ＭＳ Ｐゴシック" panose="020B0600070205080204" pitchFamily="34" charset="-128"/>
              </a:rPr>
              <a:t>Cardinality Ratio (specifies </a:t>
            </a:r>
            <a:r>
              <a:rPr lang="en-US" altLang="tr-TR" sz="2200" i="1">
                <a:ea typeface="ＭＳ Ｐゴシック" panose="020B0600070205080204" pitchFamily="34" charset="-128"/>
              </a:rPr>
              <a:t>maximum</a:t>
            </a:r>
            <a:r>
              <a:rPr lang="en-US" altLang="tr-TR" sz="2200">
                <a:ea typeface="ＭＳ Ｐゴシック" panose="020B0600070205080204" pitchFamily="34" charset="-128"/>
              </a:rPr>
              <a:t> participation) </a:t>
            </a:r>
          </a:p>
          <a:p>
            <a:pPr lvl="2" eaLnBrk="1" hangingPunct="1"/>
            <a:r>
              <a:rPr lang="en-US" altLang="tr-TR" sz="2000">
                <a:ea typeface="ＭＳ Ｐゴシック" panose="020B0600070205080204" pitchFamily="34" charset="-128"/>
              </a:rPr>
              <a:t>One-to-one (1:1)</a:t>
            </a:r>
          </a:p>
          <a:p>
            <a:pPr lvl="2" eaLnBrk="1" hangingPunct="1"/>
            <a:r>
              <a:rPr lang="en-US" altLang="tr-TR" sz="2000">
                <a:ea typeface="ＭＳ Ｐゴシック" panose="020B0600070205080204" pitchFamily="34" charset="-128"/>
              </a:rPr>
              <a:t>One-to-many (1:N) or Many-to-one (N:1)</a:t>
            </a:r>
          </a:p>
          <a:p>
            <a:pPr lvl="2" eaLnBrk="1" hangingPunct="1"/>
            <a:r>
              <a:rPr lang="en-US" altLang="tr-TR" sz="2000">
                <a:ea typeface="ＭＳ Ｐゴシック" panose="020B0600070205080204" pitchFamily="34" charset="-128"/>
              </a:rPr>
              <a:t>Many-to-many (M:N)</a:t>
            </a:r>
          </a:p>
          <a:p>
            <a:pPr lvl="1" eaLnBrk="1" hangingPunct="1"/>
            <a:r>
              <a:rPr lang="en-US" altLang="tr-TR" sz="2200">
                <a:ea typeface="ＭＳ Ｐゴシック" panose="020B0600070205080204" pitchFamily="34" charset="-128"/>
              </a:rPr>
              <a:t>Existence Dependency Constraint (specifies </a:t>
            </a:r>
            <a:r>
              <a:rPr lang="en-US" altLang="tr-TR" sz="2200" i="1">
                <a:ea typeface="ＭＳ Ｐゴシック" panose="020B0600070205080204" pitchFamily="34" charset="-128"/>
              </a:rPr>
              <a:t>minimum</a:t>
            </a:r>
            <a:r>
              <a:rPr lang="en-US" altLang="tr-TR" sz="2200">
                <a:ea typeface="ＭＳ Ｐゴシック" panose="020B0600070205080204" pitchFamily="34" charset="-128"/>
              </a:rPr>
              <a:t> participation) (also called participation constraint)</a:t>
            </a:r>
          </a:p>
          <a:p>
            <a:pPr lvl="2" eaLnBrk="1" hangingPunct="1"/>
            <a:r>
              <a:rPr lang="en-US" altLang="tr-TR" sz="2000">
                <a:ea typeface="ＭＳ Ｐゴシック" panose="020B0600070205080204" pitchFamily="34" charset="-128"/>
              </a:rPr>
              <a:t>zero (optional participation, not existence-dependent)</a:t>
            </a:r>
          </a:p>
          <a:p>
            <a:pPr lvl="2" eaLnBrk="1" hangingPunct="1"/>
            <a:r>
              <a:rPr lang="en-US" altLang="tr-TR" sz="2000">
                <a:ea typeface="ＭＳ Ｐゴシック" panose="020B0600070205080204" pitchFamily="34" charset="-128"/>
              </a:rPr>
              <a:t>one or more (mandatory participation, existence-dependent)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Number Placeholder 2">
            <a:extLst>
              <a:ext uri="{FF2B5EF4-FFF2-40B4-BE49-F238E27FC236}">
                <a16:creationId xmlns:a16="http://schemas.microsoft.com/office/drawing/2014/main" id="{CA9464D2-CA1D-2D10-3823-17FAFA70BF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33D9CD79-416D-4933-A512-91898EC62B6F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72706" name="Rectangle 1039">
            <a:extLst>
              <a:ext uri="{FF2B5EF4-FFF2-40B4-BE49-F238E27FC236}">
                <a16:creationId xmlns:a16="http://schemas.microsoft.com/office/drawing/2014/main" id="{9FFE8AEC-0511-2C4B-1B09-435B9280EE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325438"/>
            <a:ext cx="8418513" cy="533400"/>
          </a:xfrm>
          <a:noFill/>
        </p:spPr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Many-to-one (N:1) Relationship</a:t>
            </a:r>
          </a:p>
        </p:txBody>
      </p:sp>
      <p:pic>
        <p:nvPicPr>
          <p:cNvPr id="72707" name="Picture 1054" descr="fig03_09">
            <a:extLst>
              <a:ext uri="{FF2B5EF4-FFF2-40B4-BE49-F238E27FC236}">
                <a16:creationId xmlns:a16="http://schemas.microsoft.com/office/drawing/2014/main" id="{E600FF4A-3742-AD7D-6299-209C2E3EB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92275"/>
            <a:ext cx="7772400" cy="463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Number Placeholder 2">
            <a:extLst>
              <a:ext uri="{FF2B5EF4-FFF2-40B4-BE49-F238E27FC236}">
                <a16:creationId xmlns:a16="http://schemas.microsoft.com/office/drawing/2014/main" id="{4DB65DEB-F655-0DB9-3520-5724F91BA1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928F51B6-D4DB-41B6-9B95-EBD5E64C3A17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74754" name="Rectangle 1044">
            <a:extLst>
              <a:ext uri="{FF2B5EF4-FFF2-40B4-BE49-F238E27FC236}">
                <a16:creationId xmlns:a16="http://schemas.microsoft.com/office/drawing/2014/main" id="{1F63C6F8-F6A5-8471-6AF5-5FF977A58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6863" y="85725"/>
            <a:ext cx="8496300" cy="1143000"/>
          </a:xfrm>
          <a:noFill/>
        </p:spPr>
        <p:txBody>
          <a:bodyPr/>
          <a:lstStyle/>
          <a:p>
            <a:pPr eaLnBrk="1" hangingPunct="1"/>
            <a:r>
              <a:rPr lang="en-US" altLang="tr-TR" sz="4000">
                <a:ea typeface="ＭＳ Ｐゴシック" panose="020B0600070205080204" pitchFamily="34" charset="-128"/>
              </a:rPr>
              <a:t>Many-to-many (M:N) Relationship</a:t>
            </a:r>
          </a:p>
        </p:txBody>
      </p:sp>
      <p:pic>
        <p:nvPicPr>
          <p:cNvPr id="74755" name="Picture 1062" descr="fig03_13">
            <a:extLst>
              <a:ext uri="{FF2B5EF4-FFF2-40B4-BE49-F238E27FC236}">
                <a16:creationId xmlns:a16="http://schemas.microsoft.com/office/drawing/2014/main" id="{68E2B353-9E91-598B-218A-747CD8EFA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76400"/>
            <a:ext cx="6781800" cy="466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Number Placeholder 3">
            <a:extLst>
              <a:ext uri="{FF2B5EF4-FFF2-40B4-BE49-F238E27FC236}">
                <a16:creationId xmlns:a16="http://schemas.microsoft.com/office/drawing/2014/main" id="{47DFAC12-5247-DB06-AF56-A4F8AABA0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7F787967-ADCA-453C-90C2-22DB690EE799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76802" name="Rectangle 1028">
            <a:extLst>
              <a:ext uri="{FF2B5EF4-FFF2-40B4-BE49-F238E27FC236}">
                <a16:creationId xmlns:a16="http://schemas.microsoft.com/office/drawing/2014/main" id="{A484C7B8-E303-A10B-8A71-DB8F0987E4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Recursive Relationship Type</a:t>
            </a:r>
          </a:p>
        </p:txBody>
      </p:sp>
      <p:sp>
        <p:nvSpPr>
          <p:cNvPr id="76803" name="Rectangle 1029">
            <a:extLst>
              <a:ext uri="{FF2B5EF4-FFF2-40B4-BE49-F238E27FC236}">
                <a16:creationId xmlns:a16="http://schemas.microsoft.com/office/drawing/2014/main" id="{63168E18-A463-DD0C-CB8A-F4FD6F31A1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tr-TR" sz="2400">
                <a:ea typeface="ＭＳ Ｐゴシック" panose="020B0600070205080204" pitchFamily="34" charset="-128"/>
              </a:rPr>
              <a:t>A relationship type between the same participating entity type in </a:t>
            </a:r>
            <a:r>
              <a:rPr lang="en-US" altLang="tr-TR" sz="2400" b="1">
                <a:ea typeface="ＭＳ Ｐゴシック" panose="020B0600070205080204" pitchFamily="34" charset="-128"/>
              </a:rPr>
              <a:t>distinct roles</a:t>
            </a:r>
          </a:p>
          <a:p>
            <a:pPr eaLnBrk="1" hangingPunct="1"/>
            <a:r>
              <a:rPr lang="en-US" altLang="tr-TR" sz="2400">
                <a:ea typeface="ＭＳ Ｐゴシック" panose="020B0600070205080204" pitchFamily="34" charset="-128"/>
              </a:rPr>
              <a:t>Also called a</a:t>
            </a:r>
            <a:r>
              <a:rPr lang="en-US" altLang="tr-TR" sz="2400" b="1">
                <a:ea typeface="ＭＳ Ｐゴシック" panose="020B0600070205080204" pitchFamily="34" charset="-128"/>
              </a:rPr>
              <a:t> self-referencing </a:t>
            </a:r>
            <a:r>
              <a:rPr lang="en-US" altLang="tr-TR" sz="2400">
                <a:ea typeface="ＭＳ Ｐゴシック" panose="020B0600070205080204" pitchFamily="34" charset="-128"/>
              </a:rPr>
              <a:t>relationship type.</a:t>
            </a:r>
          </a:p>
          <a:p>
            <a:pPr eaLnBrk="1" hangingPunct="1"/>
            <a:r>
              <a:rPr lang="en-US" altLang="tr-TR" sz="2400">
                <a:ea typeface="ＭＳ Ｐゴシック" panose="020B0600070205080204" pitchFamily="34" charset="-128"/>
              </a:rPr>
              <a:t>Example: the SUPERVISION relationship</a:t>
            </a:r>
          </a:p>
          <a:p>
            <a:pPr eaLnBrk="1" hangingPunct="1"/>
            <a:r>
              <a:rPr lang="en-US" altLang="tr-TR" sz="2400">
                <a:ea typeface="ＭＳ Ｐゴシック" panose="020B0600070205080204" pitchFamily="34" charset="-128"/>
              </a:rPr>
              <a:t>EMPLOYEE participates twice in two distinct roles:</a:t>
            </a:r>
          </a:p>
          <a:p>
            <a:pPr lvl="1" eaLnBrk="1" hangingPunct="1"/>
            <a:r>
              <a:rPr lang="en-US" altLang="tr-TR" sz="2200">
                <a:ea typeface="ＭＳ Ｐゴシック" panose="020B0600070205080204" pitchFamily="34" charset="-128"/>
              </a:rPr>
              <a:t>supervisor (or boss) role</a:t>
            </a:r>
          </a:p>
          <a:p>
            <a:pPr lvl="1" eaLnBrk="1" hangingPunct="1"/>
            <a:r>
              <a:rPr lang="en-US" altLang="tr-TR" sz="2200">
                <a:ea typeface="ＭＳ Ｐゴシック" panose="020B0600070205080204" pitchFamily="34" charset="-128"/>
              </a:rPr>
              <a:t>supervisee (or subordinate) role</a:t>
            </a:r>
          </a:p>
          <a:p>
            <a:pPr eaLnBrk="1" hangingPunct="1"/>
            <a:r>
              <a:rPr lang="en-US" altLang="tr-TR" sz="2400">
                <a:ea typeface="ＭＳ Ｐゴシック" panose="020B0600070205080204" pitchFamily="34" charset="-128"/>
              </a:rPr>
              <a:t>Each relationship instance relates two distinct EMPLOYEE entities:</a:t>
            </a:r>
          </a:p>
          <a:p>
            <a:pPr lvl="1" eaLnBrk="1" hangingPunct="1"/>
            <a:r>
              <a:rPr lang="en-US" altLang="tr-TR" sz="2200">
                <a:ea typeface="ＭＳ Ｐゴシック" panose="020B0600070205080204" pitchFamily="34" charset="-128"/>
              </a:rPr>
              <a:t>One employee in </a:t>
            </a:r>
            <a:r>
              <a:rPr lang="en-US" altLang="tr-TR" sz="2200" i="1">
                <a:ea typeface="ＭＳ Ｐゴシック" panose="020B0600070205080204" pitchFamily="34" charset="-128"/>
              </a:rPr>
              <a:t>supervisor</a:t>
            </a:r>
            <a:r>
              <a:rPr lang="en-US" altLang="tr-TR" sz="2200">
                <a:ea typeface="ＭＳ Ｐゴシック" panose="020B0600070205080204" pitchFamily="34" charset="-128"/>
              </a:rPr>
              <a:t> role</a:t>
            </a:r>
          </a:p>
          <a:p>
            <a:pPr lvl="1" eaLnBrk="1" hangingPunct="1"/>
            <a:r>
              <a:rPr lang="en-US" altLang="tr-TR" sz="2200">
                <a:ea typeface="ＭＳ Ｐゴシック" panose="020B0600070205080204" pitchFamily="34" charset="-128"/>
              </a:rPr>
              <a:t>One employee in </a:t>
            </a:r>
            <a:r>
              <a:rPr lang="en-US" altLang="tr-TR" sz="2200" i="1">
                <a:ea typeface="ＭＳ Ｐゴシック" panose="020B0600070205080204" pitchFamily="34" charset="-128"/>
              </a:rPr>
              <a:t>supervisee</a:t>
            </a:r>
            <a:r>
              <a:rPr lang="en-US" altLang="tr-TR" sz="2200">
                <a:ea typeface="ＭＳ Ｐゴシック" panose="020B0600070205080204" pitchFamily="34" charset="-128"/>
              </a:rPr>
              <a:t> role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Number Placeholder 3">
            <a:extLst>
              <a:ext uri="{FF2B5EF4-FFF2-40B4-BE49-F238E27FC236}">
                <a16:creationId xmlns:a16="http://schemas.microsoft.com/office/drawing/2014/main" id="{5D6E971E-2D7D-D665-14F3-135FDB3ED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706F32D5-FADC-4D98-8343-0A9428E55589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78850" name="Rectangle 1028">
            <a:extLst>
              <a:ext uri="{FF2B5EF4-FFF2-40B4-BE49-F238E27FC236}">
                <a16:creationId xmlns:a16="http://schemas.microsoft.com/office/drawing/2014/main" id="{670B223A-42C8-5399-B3B3-5DD80BA39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tr-TR" sz="4000">
                <a:ea typeface="ＭＳ Ｐゴシック" panose="020B0600070205080204" pitchFamily="34" charset="-128"/>
              </a:rPr>
              <a:t>Displaying a recursive relationship</a:t>
            </a:r>
          </a:p>
        </p:txBody>
      </p:sp>
      <p:sp>
        <p:nvSpPr>
          <p:cNvPr id="78851" name="Rectangle 1029">
            <a:extLst>
              <a:ext uri="{FF2B5EF4-FFF2-40B4-BE49-F238E27FC236}">
                <a16:creationId xmlns:a16="http://schemas.microsoft.com/office/drawing/2014/main" id="{2FE08014-E520-BA6F-CC22-3521669065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tr-TR">
                <a:ea typeface="ＭＳ Ｐゴシック" panose="020B0600070205080204" pitchFamily="34" charset="-128"/>
              </a:rPr>
              <a:t>In a recursive relationship type.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tr-TR" sz="2800">
                <a:ea typeface="ＭＳ Ｐゴシック" panose="020B0600070205080204" pitchFamily="34" charset="-128"/>
              </a:rPr>
              <a:t>Both participations are same entity type in different roles.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tr-TR" sz="2800">
                <a:ea typeface="ＭＳ Ｐゴシック" panose="020B0600070205080204" pitchFamily="34" charset="-128"/>
              </a:rPr>
              <a:t>For example, SUPERVISION relationships between EMPLOYEE (in role of supervisor or boss) and (another) EMPLOYEE (in role of subordinate or worker).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tr-TR">
                <a:ea typeface="ＭＳ Ｐゴシック" panose="020B0600070205080204" pitchFamily="34" charset="-128"/>
              </a:rPr>
              <a:t>In following figure, first role participation labeled with 1 and second role participation labeled with 2.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tr-TR">
                <a:ea typeface="ＭＳ Ｐゴシック" panose="020B0600070205080204" pitchFamily="34" charset="-128"/>
              </a:rPr>
              <a:t>In ER diagram, need to display role names to distinguish participations.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Number Placeholder 2">
            <a:extLst>
              <a:ext uri="{FF2B5EF4-FFF2-40B4-BE49-F238E27FC236}">
                <a16:creationId xmlns:a16="http://schemas.microsoft.com/office/drawing/2014/main" id="{4CAC84CC-342D-6DF5-DE8F-B33771781F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8247F242-D882-4CB1-8A00-D8F3D266181F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80898" name="Rectangle 1037">
            <a:extLst>
              <a:ext uri="{FF2B5EF4-FFF2-40B4-BE49-F238E27FC236}">
                <a16:creationId xmlns:a16="http://schemas.microsoft.com/office/drawing/2014/main" id="{18454D6D-41A7-4070-0E10-0D228FA0AC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4663" y="-76200"/>
            <a:ext cx="8364537" cy="1052513"/>
          </a:xfrm>
          <a:noFill/>
        </p:spPr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A Recursive Relationship Supervision`</a:t>
            </a:r>
          </a:p>
        </p:txBody>
      </p:sp>
      <p:pic>
        <p:nvPicPr>
          <p:cNvPr id="80899" name="Picture 1074" descr="fig03_11">
            <a:extLst>
              <a:ext uri="{FF2B5EF4-FFF2-40B4-BE49-F238E27FC236}">
                <a16:creationId xmlns:a16="http://schemas.microsoft.com/office/drawing/2014/main" id="{39243674-B466-8EAF-1B7E-E3C2A5B53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1752600"/>
            <a:ext cx="7754937" cy="457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Number Placeholder 2">
            <a:extLst>
              <a:ext uri="{FF2B5EF4-FFF2-40B4-BE49-F238E27FC236}">
                <a16:creationId xmlns:a16="http://schemas.microsoft.com/office/drawing/2014/main" id="{4E4A8307-77A0-DC87-67CC-B34EDD0EAA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3E28D83B-1C6D-4BA5-BCFF-11AF964A31EB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99F255A9-FE2E-3305-98D9-2CED25638F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2300" y="215900"/>
            <a:ext cx="7940675" cy="768350"/>
          </a:xfrm>
          <a:noFill/>
        </p:spPr>
        <p:txBody>
          <a:bodyPr anchor="ctr"/>
          <a:lstStyle/>
          <a:p>
            <a:pPr eaLnBrk="1" hangingPunct="1">
              <a:lnSpc>
                <a:spcPct val="90000"/>
              </a:lnSpc>
            </a:pPr>
            <a:r>
              <a:rPr lang="en-US" altLang="tr-TR" sz="2800" b="1">
                <a:ea typeface="ＭＳ Ｐゴシック" panose="020B0600070205080204" pitchFamily="34" charset="-128"/>
              </a:rPr>
              <a:t>Recursive Relationship Type is: </a:t>
            </a:r>
            <a:r>
              <a:rPr lang="en-US" altLang="tr-TR" sz="2400" b="1">
                <a:ea typeface="ＭＳ Ｐゴシック" panose="020B0600070205080204" pitchFamily="34" charset="-128"/>
              </a:rPr>
              <a:t>SUPERVISION</a:t>
            </a:r>
            <a:br>
              <a:rPr lang="en-US" altLang="tr-TR" sz="2400" b="1">
                <a:ea typeface="ＭＳ Ｐゴシック" panose="020B0600070205080204" pitchFamily="34" charset="-128"/>
              </a:rPr>
            </a:br>
            <a:r>
              <a:rPr lang="en-US" altLang="tr-TR" sz="2800" b="1">
                <a:ea typeface="ＭＳ Ｐゴシック" panose="020B0600070205080204" pitchFamily="34" charset="-128"/>
              </a:rPr>
              <a:t>(participation role names are shown)</a:t>
            </a:r>
            <a:endParaRPr lang="en-US" altLang="tr-TR" sz="2400" b="1">
              <a:ea typeface="ＭＳ Ｐゴシック" panose="020B0600070205080204" pitchFamily="34" charset="-128"/>
            </a:endParaRPr>
          </a:p>
        </p:txBody>
      </p:sp>
      <p:pic>
        <p:nvPicPr>
          <p:cNvPr id="82947" name="Picture 4" descr="fig03_02">
            <a:extLst>
              <a:ext uri="{FF2B5EF4-FFF2-40B4-BE49-F238E27FC236}">
                <a16:creationId xmlns:a16="http://schemas.microsoft.com/office/drawing/2014/main" id="{DDB3FB12-A508-ACC1-6EDE-13F3C7AE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24000"/>
            <a:ext cx="5156200" cy="497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Number Placeholder 3">
            <a:extLst>
              <a:ext uri="{FF2B5EF4-FFF2-40B4-BE49-F238E27FC236}">
                <a16:creationId xmlns:a16="http://schemas.microsoft.com/office/drawing/2014/main" id="{2D7C7F1E-F6D9-92B9-3E22-157450FF15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6AC8EE71-E15A-4C70-950A-F2373FF45723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84994" name="Rectangle 2050">
            <a:extLst>
              <a:ext uri="{FF2B5EF4-FFF2-40B4-BE49-F238E27FC236}">
                <a16:creationId xmlns:a16="http://schemas.microsoft.com/office/drawing/2014/main" id="{E05FE02D-8FC0-7046-E30F-23791A044B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Weak Entity Types</a:t>
            </a:r>
          </a:p>
        </p:txBody>
      </p:sp>
      <p:pic>
        <p:nvPicPr>
          <p:cNvPr id="84995" name="Rectangle 2051">
            <a:extLst>
              <a:ext uri="{FF2B5EF4-FFF2-40B4-BE49-F238E27FC236}">
                <a16:creationId xmlns:a16="http://schemas.microsoft.com/office/drawing/2014/main" id="{97A1DC46-4E77-7036-7EDD-F8628586330E}"/>
              </a:ext>
            </a:extLst>
          </p:cNvPr>
          <p:cNvPicPr>
            <a:picLocks noGrp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536700"/>
            <a:ext cx="8369300" cy="4940300"/>
          </a:xfrm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Number Placeholder 3">
            <a:extLst>
              <a:ext uri="{FF2B5EF4-FFF2-40B4-BE49-F238E27FC236}">
                <a16:creationId xmlns:a16="http://schemas.microsoft.com/office/drawing/2014/main" id="{F07CC755-A306-741A-37E8-E5505D3148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7BCBFAE9-F660-4461-9064-3803C22E0FFE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87042" name="Rectangle 6">
            <a:extLst>
              <a:ext uri="{FF2B5EF4-FFF2-40B4-BE49-F238E27FC236}">
                <a16:creationId xmlns:a16="http://schemas.microsoft.com/office/drawing/2014/main" id="{17BF22C3-8950-98F4-DA7D-87A1409309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Attributes of Relationship types</a:t>
            </a:r>
          </a:p>
        </p:txBody>
      </p:sp>
      <p:sp>
        <p:nvSpPr>
          <p:cNvPr id="87043" name="Rectangle 7">
            <a:extLst>
              <a:ext uri="{FF2B5EF4-FFF2-40B4-BE49-F238E27FC236}">
                <a16:creationId xmlns:a16="http://schemas.microsoft.com/office/drawing/2014/main" id="{DD61DC75-A280-56D5-4F6F-EC7E249348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tr-TR">
                <a:ea typeface="ＭＳ Ｐゴシック" panose="020B0600070205080204" pitchFamily="34" charset="-128"/>
              </a:rPr>
              <a:t>A relationship type can have attributes: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tr-TR">
                <a:ea typeface="ＭＳ Ｐゴシック" panose="020B0600070205080204" pitchFamily="34" charset="-128"/>
              </a:rPr>
              <a:t>For example, HoursPerWeek of WORKS_ON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tr-TR">
                <a:ea typeface="ＭＳ Ｐゴシック" panose="020B0600070205080204" pitchFamily="34" charset="-128"/>
              </a:rPr>
              <a:t>Its value for each relationship instance describes the number of hours per week that an EMPLOYEE works on a PROJECT.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tr-TR">
                <a:ea typeface="ＭＳ Ｐゴシック" panose="020B0600070205080204" pitchFamily="34" charset="-128"/>
              </a:rPr>
              <a:t>A value of HoursPerWeek depends on a particular (employee, project) combination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tr-TR">
                <a:ea typeface="ＭＳ Ｐゴシック" panose="020B0600070205080204" pitchFamily="34" charset="-128"/>
              </a:rPr>
              <a:t>Most relationship attributes are used with M:N relationships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tr-TR">
                <a:ea typeface="ＭＳ Ｐゴシック" panose="020B0600070205080204" pitchFamily="34" charset="-128"/>
              </a:rPr>
              <a:t>In 1:N relationships, they can be transferred to the entity type on the N-side of the relationship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Number Placeholder 2">
            <a:extLst>
              <a:ext uri="{FF2B5EF4-FFF2-40B4-BE49-F238E27FC236}">
                <a16:creationId xmlns:a16="http://schemas.microsoft.com/office/drawing/2014/main" id="{CB22B88E-8AC5-952F-CB24-585328FDE0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158D2950-2B2A-42F4-BCD1-ECED25D32D85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EFBE033C-6E96-37AB-4933-674B85D520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1143000"/>
          </a:xfrm>
          <a:noFill/>
        </p:spPr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Example Attribute of a Relationship Type: </a:t>
            </a:r>
            <a:br>
              <a:rPr lang="en-US" altLang="tr-TR">
                <a:ea typeface="ＭＳ Ｐゴシック" panose="020B0600070205080204" pitchFamily="34" charset="-128"/>
              </a:rPr>
            </a:br>
            <a:r>
              <a:rPr lang="en-US" altLang="tr-TR">
                <a:ea typeface="ＭＳ Ｐゴシック" panose="020B0600070205080204" pitchFamily="34" charset="-128"/>
              </a:rPr>
              <a:t>Hours of WORKS_ON</a:t>
            </a:r>
          </a:p>
        </p:txBody>
      </p:sp>
      <p:pic>
        <p:nvPicPr>
          <p:cNvPr id="89091" name="Picture 4" descr="fig03_02">
            <a:extLst>
              <a:ext uri="{FF2B5EF4-FFF2-40B4-BE49-F238E27FC236}">
                <a16:creationId xmlns:a16="http://schemas.microsoft.com/office/drawing/2014/main" id="{29EAB243-91EB-28D4-667A-0D6A8AA6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79563"/>
            <a:ext cx="5080000" cy="489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Number Placeholder 3">
            <a:extLst>
              <a:ext uri="{FF2B5EF4-FFF2-40B4-BE49-F238E27FC236}">
                <a16:creationId xmlns:a16="http://schemas.microsoft.com/office/drawing/2014/main" id="{A712DFDB-53A9-1AD4-B7C7-5AF125E99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F92A9A33-AB18-4A4B-AE2B-743638ABD155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42E4D816-8C75-9A11-8E36-5006E94D58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 sz="3200">
                <a:ea typeface="ＭＳ Ｐゴシック" panose="020B0600070205080204" pitchFamily="34" charset="-128"/>
              </a:rPr>
              <a:t>Overview of Database Design Process</a:t>
            </a:r>
          </a:p>
        </p:txBody>
      </p:sp>
      <p:pic>
        <p:nvPicPr>
          <p:cNvPr id="22531" name="Picture 4" descr="fig03_01">
            <a:extLst>
              <a:ext uri="{FF2B5EF4-FFF2-40B4-BE49-F238E27FC236}">
                <a16:creationId xmlns:a16="http://schemas.microsoft.com/office/drawing/2014/main" id="{64648DD3-FF89-9D2B-3741-DAD3F7061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24000"/>
            <a:ext cx="5272088" cy="506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Number Placeholder 3">
            <a:extLst>
              <a:ext uri="{FF2B5EF4-FFF2-40B4-BE49-F238E27FC236}">
                <a16:creationId xmlns:a16="http://schemas.microsoft.com/office/drawing/2014/main" id="{F3AE7388-3021-3043-1ACD-137F961CB0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73B18E3D-AD9F-4E8E-BB86-4B575B0D8A35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91138" name="Rectangle 4">
            <a:extLst>
              <a:ext uri="{FF2B5EF4-FFF2-40B4-BE49-F238E27FC236}">
                <a16:creationId xmlns:a16="http://schemas.microsoft.com/office/drawing/2014/main" id="{DF489CBE-F586-8822-1B20-3FF6B34203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Notation for Constraints on Relationships</a:t>
            </a:r>
          </a:p>
        </p:txBody>
      </p:sp>
      <p:sp>
        <p:nvSpPr>
          <p:cNvPr id="91139" name="Rectangle 5">
            <a:extLst>
              <a:ext uri="{FF2B5EF4-FFF2-40B4-BE49-F238E27FC236}">
                <a16:creationId xmlns:a16="http://schemas.microsoft.com/office/drawing/2014/main" id="{C2276D65-6393-487C-76DB-2CAA86EE8E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tr-TR">
                <a:ea typeface="ＭＳ Ｐゴシック" panose="020B0600070205080204" pitchFamily="34" charset="-128"/>
              </a:rPr>
              <a:t>Cardinality ratio (of a binary relationship): 1:1, 1:N, N:1, or M:N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tr-TR">
                <a:ea typeface="ＭＳ Ｐゴシック" panose="020B0600070205080204" pitchFamily="34" charset="-128"/>
              </a:rPr>
              <a:t>Shown by placing appropriate numbers on the relationship edges.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tr-TR">
                <a:ea typeface="ＭＳ Ｐゴシック" panose="020B0600070205080204" pitchFamily="34" charset="-128"/>
              </a:rPr>
              <a:t>Participation constraint (on each participating entity type): total (called existence dependency) or partial.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tr-TR">
                <a:ea typeface="ＭＳ Ｐゴシック" panose="020B0600070205080204" pitchFamily="34" charset="-128"/>
              </a:rPr>
              <a:t>Total shown by double line, partial by single line.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tr-TR">
                <a:ea typeface="ＭＳ Ｐゴシック" panose="020B0600070205080204" pitchFamily="34" charset="-128"/>
              </a:rPr>
              <a:t>NOTE: These are easy to specify for Binary Relationship Types.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>
            <a:extLst>
              <a:ext uri="{FF2B5EF4-FFF2-40B4-BE49-F238E27FC236}">
                <a16:creationId xmlns:a16="http://schemas.microsoft.com/office/drawing/2014/main" id="{3B61C86A-25C7-E82D-B9D2-D8885A2789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tr-TR">
                <a:ea typeface="ＭＳ Ｐゴシック" panose="020B0600070205080204" pitchFamily="34" charset="-128"/>
              </a:rPr>
              <a:t>1:1 Relationship</a:t>
            </a:r>
          </a:p>
        </p:txBody>
      </p:sp>
      <p:sp>
        <p:nvSpPr>
          <p:cNvPr id="93186" name="Slide Number Placeholder 3">
            <a:extLst>
              <a:ext uri="{FF2B5EF4-FFF2-40B4-BE49-F238E27FC236}">
                <a16:creationId xmlns:a16="http://schemas.microsoft.com/office/drawing/2014/main" id="{87C6B685-41E5-EAFA-511C-228BE3A8309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CE3C2519-FD7A-4692-A409-FCE502BDC0C5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pic>
        <p:nvPicPr>
          <p:cNvPr id="93187" name="Content Placeholder 8" descr="A diagram of a company's management system&#10;&#10;Description automatically generated">
            <a:extLst>
              <a:ext uri="{FF2B5EF4-FFF2-40B4-BE49-F238E27FC236}">
                <a16:creationId xmlns:a16="http://schemas.microsoft.com/office/drawing/2014/main" id="{931FD04B-BC67-B59E-AE35-2D6AF201A3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6500" y="1600200"/>
            <a:ext cx="6361113" cy="4572000"/>
          </a:xfrm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le 1">
            <a:extLst>
              <a:ext uri="{FF2B5EF4-FFF2-40B4-BE49-F238E27FC236}">
                <a16:creationId xmlns:a16="http://schemas.microsoft.com/office/drawing/2014/main" id="{DAD1EEA9-39B7-3786-3886-418008BC11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tr-TR">
                <a:ea typeface="ＭＳ Ｐゴシック" panose="020B0600070205080204" pitchFamily="34" charset="-128"/>
              </a:rPr>
              <a:t>N:1 Relationship</a:t>
            </a:r>
          </a:p>
        </p:txBody>
      </p:sp>
      <p:pic>
        <p:nvPicPr>
          <p:cNvPr id="94210" name="Content Placeholder 5" descr="A diagram of a work flow&#10;&#10;Description automatically generated">
            <a:extLst>
              <a:ext uri="{FF2B5EF4-FFF2-40B4-BE49-F238E27FC236}">
                <a16:creationId xmlns:a16="http://schemas.microsoft.com/office/drawing/2014/main" id="{BBFB4D72-3308-F748-1761-582A49C1C2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74763" y="1574800"/>
            <a:ext cx="5703887" cy="4572000"/>
          </a:xfrm>
        </p:spPr>
      </p:pic>
      <p:sp>
        <p:nvSpPr>
          <p:cNvPr id="94211" name="Slide Number Placeholder 3">
            <a:extLst>
              <a:ext uri="{FF2B5EF4-FFF2-40B4-BE49-F238E27FC236}">
                <a16:creationId xmlns:a16="http://schemas.microsoft.com/office/drawing/2014/main" id="{8F335BA3-4DAD-46BA-3CF2-3C907A526D1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2FFA9AB6-5EB4-43D7-8608-6E410252CAFD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CA" altLang="tr-TR" sz="1400">
              <a:solidFill>
                <a:srgbClr val="990033"/>
              </a:solidFill>
            </a:endParaRP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>
            <a:extLst>
              <a:ext uri="{FF2B5EF4-FFF2-40B4-BE49-F238E27FC236}">
                <a16:creationId xmlns:a16="http://schemas.microsoft.com/office/drawing/2014/main" id="{274905F0-94C6-6D4B-1CF2-53B111F150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tr-TR">
                <a:ea typeface="ＭＳ Ｐゴシック" panose="020B0600070205080204" pitchFamily="34" charset="-128"/>
              </a:rPr>
              <a:t>M:N Relationship</a:t>
            </a:r>
          </a:p>
        </p:txBody>
      </p:sp>
      <p:pic>
        <p:nvPicPr>
          <p:cNvPr id="95234" name="Content Placeholder 5" descr="A diagram of a workflow&#10;&#10;Description automatically generated">
            <a:extLst>
              <a:ext uri="{FF2B5EF4-FFF2-40B4-BE49-F238E27FC236}">
                <a16:creationId xmlns:a16="http://schemas.microsoft.com/office/drawing/2014/main" id="{18E477CA-8301-9E32-71BF-91EC3FC3BF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5463" y="1600200"/>
            <a:ext cx="5183187" cy="4572000"/>
          </a:xfrm>
        </p:spPr>
      </p:pic>
      <p:sp>
        <p:nvSpPr>
          <p:cNvPr id="95235" name="Slide Number Placeholder 3">
            <a:extLst>
              <a:ext uri="{FF2B5EF4-FFF2-40B4-BE49-F238E27FC236}">
                <a16:creationId xmlns:a16="http://schemas.microsoft.com/office/drawing/2014/main" id="{BA9E0EAC-8DBC-A435-178D-EE6BE6078D5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9262499B-E8C9-4E28-81D8-33AF736302B6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CA" altLang="tr-TR" sz="1400">
              <a:solidFill>
                <a:srgbClr val="990033"/>
              </a:solidFill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Number Placeholder 3">
            <a:extLst>
              <a:ext uri="{FF2B5EF4-FFF2-40B4-BE49-F238E27FC236}">
                <a16:creationId xmlns:a16="http://schemas.microsoft.com/office/drawing/2014/main" id="{A81B2B7F-6D10-B2F6-F3AA-54E311DF26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F390440F-26C7-4B56-B757-615713668F55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96258" name="Rectangle 4">
            <a:extLst>
              <a:ext uri="{FF2B5EF4-FFF2-40B4-BE49-F238E27FC236}">
                <a16:creationId xmlns:a16="http://schemas.microsoft.com/office/drawing/2014/main" id="{B57C1263-9DCE-0464-979E-6B1AAC5086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Alternative (min, max) notation for relationship structural constraints:</a:t>
            </a:r>
          </a:p>
        </p:txBody>
      </p:sp>
      <p:sp>
        <p:nvSpPr>
          <p:cNvPr id="96259" name="Rectangle 5">
            <a:extLst>
              <a:ext uri="{FF2B5EF4-FFF2-40B4-BE49-F238E27FC236}">
                <a16:creationId xmlns:a16="http://schemas.microsoft.com/office/drawing/2014/main" id="{3DB23C55-71BC-52DA-0C83-68DCB4FFF4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tr-TR" sz="2000">
                <a:ea typeface="ＭＳ Ｐゴシック" panose="020B0600070205080204" pitchFamily="34" charset="-128"/>
              </a:rPr>
              <a:t>Specified on each participation of an entity type E in a relationship type 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tr-TR" sz="2000">
                <a:ea typeface="ＭＳ Ｐゴシック" panose="020B0600070205080204" pitchFamily="34" charset="-128"/>
              </a:rPr>
              <a:t>Specifies that each entity e in E participates in at least </a:t>
            </a:r>
            <a:r>
              <a:rPr lang="en-US" altLang="tr-TR" sz="2000" i="1">
                <a:ea typeface="ＭＳ Ｐゴシック" panose="020B0600070205080204" pitchFamily="34" charset="-128"/>
              </a:rPr>
              <a:t>min</a:t>
            </a:r>
            <a:r>
              <a:rPr lang="en-US" altLang="tr-TR" sz="2000">
                <a:ea typeface="ＭＳ Ｐゴシック" panose="020B0600070205080204" pitchFamily="34" charset="-128"/>
              </a:rPr>
              <a:t> and at most </a:t>
            </a:r>
            <a:r>
              <a:rPr lang="en-US" altLang="tr-TR" sz="2000" i="1">
                <a:ea typeface="ＭＳ Ｐゴシック" panose="020B0600070205080204" pitchFamily="34" charset="-128"/>
              </a:rPr>
              <a:t>max</a:t>
            </a:r>
            <a:r>
              <a:rPr lang="en-US" altLang="tr-TR" sz="2000">
                <a:ea typeface="ＭＳ Ｐゴシック" panose="020B0600070205080204" pitchFamily="34" charset="-128"/>
              </a:rPr>
              <a:t> relationship instances in 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tr-TR" sz="2000">
                <a:ea typeface="ＭＳ Ｐゴシック" panose="020B0600070205080204" pitchFamily="34" charset="-128"/>
              </a:rPr>
              <a:t>Default(no constraint): min</a:t>
            </a:r>
            <a:r>
              <a:rPr lang="en-US" altLang="tr-TR" sz="2000">
                <a:ea typeface="ＭＳ Ｐゴシック" panose="020B0600070205080204" pitchFamily="34" charset="-128"/>
                <a:sym typeface="Symbol" panose="05050102010706020507" pitchFamily="18" charset="2"/>
              </a:rPr>
              <a:t>=0, max=n (signifying no limit)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tr-TR" sz="2000">
                <a:ea typeface="ＭＳ Ｐゴシック" panose="020B0600070205080204" pitchFamily="34" charset="-128"/>
                <a:sym typeface="Symbol" panose="05050102010706020507" pitchFamily="18" charset="2"/>
              </a:rPr>
              <a:t>Must have minmax, min0, max 1</a:t>
            </a:r>
          </a:p>
          <a:p>
            <a:pPr eaLnBrk="1" hangingPunct="1">
              <a:lnSpc>
                <a:spcPct val="80000"/>
              </a:lnSpc>
            </a:pPr>
            <a:r>
              <a:rPr lang="en-US" altLang="tr-TR" sz="2000">
                <a:ea typeface="ＭＳ Ｐゴシック" panose="020B0600070205080204" pitchFamily="34" charset="-128"/>
                <a:sym typeface="Symbol" panose="05050102010706020507" pitchFamily="18" charset="2"/>
              </a:rPr>
              <a:t>Derived from the knowledge of mini-world constraints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tr-TR" sz="2000">
                <a:ea typeface="ＭＳ Ｐゴシック" panose="020B0600070205080204" pitchFamily="34" charset="-128"/>
                <a:sym typeface="Symbol" panose="05050102010706020507" pitchFamily="18" charset="2"/>
              </a:rPr>
              <a:t>Examples: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tr-TR" sz="2000">
                <a:ea typeface="ＭＳ Ｐゴシック" panose="020B0600070205080204" pitchFamily="34" charset="-128"/>
                <a:sym typeface="Symbol" panose="05050102010706020507" pitchFamily="18" charset="2"/>
              </a:rPr>
              <a:t>A department has exactly one manager and an employee can manage at most one department.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tr-TR" sz="1800">
                <a:ea typeface="ＭＳ Ｐゴシック" panose="020B0600070205080204" pitchFamily="34" charset="-128"/>
                <a:sym typeface="Symbol" panose="05050102010706020507" pitchFamily="18" charset="2"/>
              </a:rPr>
              <a:t>Specify (0,1) for participation of EMPLOYEE in MANAGES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tr-TR" sz="1800">
                <a:ea typeface="ＭＳ Ｐゴシック" panose="020B0600070205080204" pitchFamily="34" charset="-128"/>
                <a:sym typeface="Symbol" panose="05050102010706020507" pitchFamily="18" charset="2"/>
              </a:rPr>
              <a:t>Specify (1,1) for participation of DEPARTMENT in MANAGES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tr-TR" sz="2000">
                <a:ea typeface="ＭＳ Ｐゴシック" panose="020B0600070205080204" pitchFamily="34" charset="-128"/>
                <a:sym typeface="Symbol" panose="05050102010706020507" pitchFamily="18" charset="2"/>
              </a:rPr>
              <a:t>An employee can work for exactly one department but a department can have any number of employees.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tr-TR" sz="1800">
                <a:ea typeface="ＭＳ Ｐゴシック" panose="020B0600070205080204" pitchFamily="34" charset="-128"/>
                <a:sym typeface="Symbol" panose="05050102010706020507" pitchFamily="18" charset="2"/>
              </a:rPr>
              <a:t>Specify (1,1) for participation of EMPLOYEE in WORKS_FOR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tr-TR" sz="1800">
                <a:ea typeface="ＭＳ Ｐゴシック" panose="020B0600070205080204" pitchFamily="34" charset="-128"/>
                <a:sym typeface="Symbol" panose="05050102010706020507" pitchFamily="18" charset="2"/>
              </a:rPr>
              <a:t>Specify (0,n) for participation of DEPARTMENT in WORKS_FOR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Number Placeholder 3">
            <a:extLst>
              <a:ext uri="{FF2B5EF4-FFF2-40B4-BE49-F238E27FC236}">
                <a16:creationId xmlns:a16="http://schemas.microsoft.com/office/drawing/2014/main" id="{924B6664-ED39-A2C8-C5CD-40EC04DF6C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BD00EC2F-FA44-43AB-965B-3CB3EA9D4C11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98306" name="Rectangle 24">
            <a:extLst>
              <a:ext uri="{FF2B5EF4-FFF2-40B4-BE49-F238E27FC236}">
                <a16:creationId xmlns:a16="http://schemas.microsoft.com/office/drawing/2014/main" id="{6E1A62A5-19B2-8532-A89E-948F2CBDFC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The (min,max) notation for relationship constraints</a:t>
            </a:r>
          </a:p>
        </p:txBody>
      </p:sp>
      <p:pic>
        <p:nvPicPr>
          <p:cNvPr id="98307" name="Picture 27" descr="Slide3-40">
            <a:extLst>
              <a:ext uri="{FF2B5EF4-FFF2-40B4-BE49-F238E27FC236}">
                <a16:creationId xmlns:a16="http://schemas.microsoft.com/office/drawing/2014/main" id="{8CBC50DE-5710-79E6-2077-4CDC7313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2209800"/>
            <a:ext cx="7773987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8" name="Text Box 28" descr="Pink tissue paper">
            <a:extLst>
              <a:ext uri="{FF2B5EF4-FFF2-40B4-BE49-F238E27FC236}">
                <a16:creationId xmlns:a16="http://schemas.microsoft.com/office/drawing/2014/main" id="{25C5155B-1B44-B40A-5593-927F5FEF5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5410200"/>
            <a:ext cx="6477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tr-TR" sz="2400">
                <a:solidFill>
                  <a:schemeClr val="tx1"/>
                </a:solidFill>
              </a:rPr>
              <a:t>Read the min,max numbers next to the entity type and looking </a:t>
            </a:r>
            <a:r>
              <a:rPr lang="en-US" altLang="tr-TR" sz="2400" b="1">
                <a:solidFill>
                  <a:schemeClr val="tx1"/>
                </a:solidFill>
              </a:rPr>
              <a:t>away from </a:t>
            </a:r>
            <a:r>
              <a:rPr lang="en-US" altLang="tr-TR" sz="2400">
                <a:solidFill>
                  <a:schemeClr val="tx1"/>
                </a:solidFill>
              </a:rPr>
              <a:t>the entity type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Slide Number Placeholder 3">
            <a:extLst>
              <a:ext uri="{FF2B5EF4-FFF2-40B4-BE49-F238E27FC236}">
                <a16:creationId xmlns:a16="http://schemas.microsoft.com/office/drawing/2014/main" id="{4CAFE799-4DB1-3946-AFEB-111BBDBA0A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74653BAD-0A96-44EB-8074-3188EC1ACF7F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FC7B2DF3-4EB6-38D0-9663-9914C87E4B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303213"/>
            <a:ext cx="8534400" cy="842962"/>
          </a:xfrm>
          <a:noFill/>
        </p:spPr>
        <p:txBody>
          <a:bodyPr/>
          <a:lstStyle/>
          <a:p>
            <a:pPr eaLnBrk="1" hangingPunct="1"/>
            <a:r>
              <a:rPr lang="en-US" altLang="tr-TR" sz="3200">
                <a:ea typeface="ＭＳ Ｐゴシック" panose="020B0600070205080204" pitchFamily="34" charset="-128"/>
              </a:rPr>
              <a:t>COMPANY ER Schema Diagram using (min, max) notation</a:t>
            </a:r>
          </a:p>
        </p:txBody>
      </p:sp>
      <p:pic>
        <p:nvPicPr>
          <p:cNvPr id="100355" name="Picture 4" descr="fig03_15">
            <a:extLst>
              <a:ext uri="{FF2B5EF4-FFF2-40B4-BE49-F238E27FC236}">
                <a16:creationId xmlns:a16="http://schemas.microsoft.com/office/drawing/2014/main" id="{6A215A04-E9FE-5BCA-B4A9-15CA18552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1600200"/>
            <a:ext cx="4586287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lide Number Placeholder 3">
            <a:extLst>
              <a:ext uri="{FF2B5EF4-FFF2-40B4-BE49-F238E27FC236}">
                <a16:creationId xmlns:a16="http://schemas.microsoft.com/office/drawing/2014/main" id="{6FFAF152-10B3-47D5-6C0C-05F49BD180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8E7DBEFB-B47F-42E5-80EF-79D9EB21222A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486AF0A2-992D-FFBD-DA9D-ACEE76E24D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Alternative diagrammatic notation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3CC00494-201F-5906-910C-184D9C6BD2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ER diagrams is one popular example for displaying database schemas</a:t>
            </a:r>
          </a:p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Many other notations exist in the literature and in various database design and modeling tools</a:t>
            </a:r>
          </a:p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Appendix A illustrates some of the alternative notations that have been used</a:t>
            </a:r>
          </a:p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UML class diagrams is representative of another way of displaying ER concepts that is used in several commercial design tools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Number Placeholder 3">
            <a:extLst>
              <a:ext uri="{FF2B5EF4-FFF2-40B4-BE49-F238E27FC236}">
                <a16:creationId xmlns:a16="http://schemas.microsoft.com/office/drawing/2014/main" id="{F52BE731-6245-F512-8482-99DE2B0A92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CF3F70EC-631D-486B-90F6-19168569481B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41455A78-9FB4-C29F-C478-7F97236ED5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 sz="3200">
                <a:ea typeface="ＭＳ Ｐゴシック" panose="020B0600070205080204" pitchFamily="34" charset="-128"/>
              </a:rPr>
              <a:t>Summary of notation for ER diagrams</a:t>
            </a:r>
          </a:p>
        </p:txBody>
      </p:sp>
      <p:pic>
        <p:nvPicPr>
          <p:cNvPr id="103427" name="Picture 4" descr="fig03_14">
            <a:extLst>
              <a:ext uri="{FF2B5EF4-FFF2-40B4-BE49-F238E27FC236}">
                <a16:creationId xmlns:a16="http://schemas.microsoft.com/office/drawing/2014/main" id="{814DE53A-7F15-EB2B-36E4-482714F3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163" y="1600200"/>
            <a:ext cx="3754437" cy="499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Number Placeholder 3">
            <a:extLst>
              <a:ext uri="{FF2B5EF4-FFF2-40B4-BE49-F238E27FC236}">
                <a16:creationId xmlns:a16="http://schemas.microsoft.com/office/drawing/2014/main" id="{2DE27E17-99E7-CAF6-97D3-A2AB108018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5305267A-1E5C-4A4D-B5FA-7E9DB0397862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4EF97E41-6589-450C-C66C-046AC645E8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 sz="3200">
                <a:ea typeface="ＭＳ Ｐゴシック" panose="020B0600070205080204" pitchFamily="34" charset="-128"/>
              </a:rPr>
              <a:t>UML class diagrams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BCC540AC-82A8-6401-6D1A-A2D5A5D21F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tr-TR" sz="2400">
                <a:ea typeface="ＭＳ Ｐゴシック" panose="020B0600070205080204" pitchFamily="34" charset="-128"/>
              </a:rPr>
              <a:t>Represent classes (similar to entity types) as large rounded boxes with three sections: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tr-TR" sz="2200">
                <a:ea typeface="ＭＳ Ｐゴシック" panose="020B0600070205080204" pitchFamily="34" charset="-128"/>
              </a:rPr>
              <a:t>Top section includes entity type (class) name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tr-TR" sz="2200">
                <a:ea typeface="ＭＳ Ｐゴシック" panose="020B0600070205080204" pitchFamily="34" charset="-128"/>
              </a:rPr>
              <a:t>Second section includes attributes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tr-TR" sz="2200">
                <a:ea typeface="ＭＳ Ｐゴシック" panose="020B0600070205080204" pitchFamily="34" charset="-128"/>
              </a:rPr>
              <a:t>Third section includes class operations (operations are not in basic ER model)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tr-TR" sz="2400">
                <a:ea typeface="ＭＳ Ｐゴシック" panose="020B0600070205080204" pitchFamily="34" charset="-128"/>
              </a:rPr>
              <a:t>Relationships (called associations) represented as lines connecting the classes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tr-TR" sz="2200">
                <a:ea typeface="ＭＳ Ｐゴシック" panose="020B0600070205080204" pitchFamily="34" charset="-128"/>
              </a:rPr>
              <a:t>Other UML terminology also differs from ER terminology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tr-TR" sz="2400">
                <a:ea typeface="ＭＳ Ｐゴシック" panose="020B0600070205080204" pitchFamily="34" charset="-128"/>
              </a:rPr>
              <a:t>Used in database design and object-oriented software design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tr-TR" sz="2400">
                <a:ea typeface="ＭＳ Ｐゴシック" panose="020B0600070205080204" pitchFamily="34" charset="-128"/>
              </a:rPr>
              <a:t>UML has many other types of diagrams for software design</a:t>
            </a:r>
          </a:p>
          <a:p>
            <a:pPr eaLnBrk="1" hangingPunct="1">
              <a:lnSpc>
                <a:spcPct val="80000"/>
              </a:lnSpc>
            </a:pPr>
            <a:endParaRPr lang="en-US" altLang="tr-TR" sz="24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endParaRPr lang="en-US" altLang="tr-TR" sz="24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22230025-8713-9467-311C-25EBC46E1A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>
                <a:ea typeface="ＭＳ Ｐゴシック" panose="020B0600070205080204" pitchFamily="34" charset="-128"/>
              </a:rPr>
              <a:t>Functional Requirements</a:t>
            </a:r>
            <a:endParaRPr lang="tr-TR" altLang="tr-TR">
              <a:ea typeface="ＭＳ Ｐゴシック" panose="020B0600070205080204" pitchFamily="34" charset="-128"/>
            </a:endParaRPr>
          </a:p>
        </p:txBody>
      </p:sp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5F3A17C2-5F3A-B359-8AB0-C262A61227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tr-TR" sz="2400" b="1">
                <a:solidFill>
                  <a:srgbClr val="0E0E0E"/>
                </a:solidFill>
                <a:latin typeface=".AppleSystemUIFont"/>
                <a:ea typeface="ＭＳ Ｐゴシック" panose="020B0600070205080204" pitchFamily="34" charset="-128"/>
              </a:rPr>
              <a:t>Functional requirements</a:t>
            </a:r>
            <a:r>
              <a:rPr lang="en-US" altLang="tr-TR" sz="2400">
                <a:solidFill>
                  <a:srgbClr val="0E0E0E"/>
                </a:solidFill>
                <a:latin typeface=".AppleSystemUIFont"/>
                <a:ea typeface="ＭＳ Ｐゴシック" panose="020B0600070205080204" pitchFamily="34" charset="-128"/>
              </a:rPr>
              <a:t> define the </a:t>
            </a:r>
            <a:r>
              <a:rPr lang="en-US" altLang="tr-TR" sz="2400" b="1">
                <a:solidFill>
                  <a:srgbClr val="0E0E0E"/>
                </a:solidFill>
                <a:latin typeface=".AppleSystemUIFont"/>
                <a:ea typeface="ＭＳ Ｐゴシック" panose="020B0600070205080204" pitchFamily="34" charset="-128"/>
              </a:rPr>
              <a:t>specific features, capabilities, and operations</a:t>
            </a:r>
            <a:r>
              <a:rPr lang="en-US" altLang="tr-TR" sz="2400">
                <a:solidFill>
                  <a:srgbClr val="0E0E0E"/>
                </a:solidFill>
                <a:latin typeface=".AppleSystemUIFont"/>
                <a:ea typeface="ＭＳ Ｐゴシック" panose="020B0600070205080204" pitchFamily="34" charset="-128"/>
              </a:rPr>
              <a:t> that a system, software, or application must perform. These requirements focus on </a:t>
            </a:r>
            <a:r>
              <a:rPr lang="en-US" altLang="tr-TR" sz="2400" b="1">
                <a:solidFill>
                  <a:srgbClr val="0E0E0E"/>
                </a:solidFill>
                <a:latin typeface=".AppleSystemUIFont"/>
                <a:ea typeface="ＭＳ Ｐゴシック" panose="020B0600070205080204" pitchFamily="34" charset="-128"/>
              </a:rPr>
              <a:t>what the system should do</a:t>
            </a:r>
            <a:r>
              <a:rPr lang="en-US" altLang="tr-TR" sz="2400">
                <a:solidFill>
                  <a:srgbClr val="0E0E0E"/>
                </a:solidFill>
                <a:latin typeface=".AppleSystemUIFont"/>
                <a:ea typeface="ＭＳ Ｐゴシック" panose="020B0600070205080204" pitchFamily="34" charset="-128"/>
              </a:rPr>
              <a:t> to meet business and user needs.</a:t>
            </a:r>
          </a:p>
          <a:p>
            <a:endParaRPr lang="tr-TR" altLang="tr-TR">
              <a:ea typeface="ＭＳ Ｐゴシック" panose="020B0600070205080204" pitchFamily="34" charset="-128"/>
            </a:endParaRP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A3F6ADCB-8DD0-2D9F-AAE3-00F63280055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5BD53B1D-4DFE-46AF-AAE2-3DF921CBB53C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5785159-1116-B4E3-F9C3-2EF097F9F697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3206750"/>
          <a:ext cx="5029200" cy="1233487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756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8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0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5581">
                <a:tc>
                  <a:txBody>
                    <a:bodyPr/>
                    <a:lstStyle/>
                    <a:p>
                      <a:r>
                        <a:rPr lang="en-TR" sz="1300" kern="100">
                          <a:effectLst/>
                        </a:rPr>
                        <a:t>ID</a:t>
                      </a:r>
                      <a:endParaRPr lang="en-TR" sz="1300" kern="100">
                        <a:solidFill>
                          <a:srgbClr val="0E0E0E"/>
                        </a:solidFill>
                        <a:effectLst/>
                        <a:latin typeface=".AppleSystemUIFon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TR" sz="1300" kern="100" dirty="0">
                          <a:effectLst/>
                        </a:rPr>
                        <a:t>Requirement</a:t>
                      </a:r>
                      <a:endParaRPr lang="en-TR" sz="1300" kern="100" dirty="0">
                        <a:solidFill>
                          <a:srgbClr val="0E0E0E"/>
                        </a:solidFill>
                        <a:effectLst/>
                        <a:latin typeface=".AppleSystemUIFon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TR" sz="1300" kern="100">
                          <a:effectLst/>
                        </a:rPr>
                        <a:t>Priority</a:t>
                      </a:r>
                      <a:endParaRPr lang="en-TR" sz="1300" kern="100">
                        <a:solidFill>
                          <a:srgbClr val="0E0E0E"/>
                        </a:solidFill>
                        <a:effectLst/>
                        <a:latin typeface=".AppleSystemUIFon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581">
                <a:tc>
                  <a:txBody>
                    <a:bodyPr/>
                    <a:lstStyle/>
                    <a:p>
                      <a:r>
                        <a:rPr lang="en-TR" sz="1300" kern="100">
                          <a:effectLst/>
                        </a:rPr>
                        <a:t>FR-001</a:t>
                      </a:r>
                      <a:endParaRPr lang="en-TR" sz="1300" kern="100">
                        <a:solidFill>
                          <a:srgbClr val="0E0E0E"/>
                        </a:solidFill>
                        <a:effectLst/>
                        <a:latin typeface=".AppleSystemUIFon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TR" sz="1300" kern="100">
                          <a:effectLst/>
                        </a:rPr>
                        <a:t>Users must be able to register an account.</a:t>
                      </a:r>
                      <a:endParaRPr lang="en-TR" sz="1300" kern="100">
                        <a:solidFill>
                          <a:srgbClr val="0E0E0E"/>
                        </a:solidFill>
                        <a:effectLst/>
                        <a:latin typeface=".AppleSystemUIFon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TR" sz="1300" kern="100">
                          <a:effectLst/>
                        </a:rPr>
                        <a:t>High</a:t>
                      </a:r>
                      <a:endParaRPr lang="en-TR" sz="1300" kern="100">
                        <a:solidFill>
                          <a:srgbClr val="0E0E0E"/>
                        </a:solidFill>
                        <a:effectLst/>
                        <a:latin typeface=".AppleSystemUIFon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581">
                <a:tc>
                  <a:txBody>
                    <a:bodyPr/>
                    <a:lstStyle/>
                    <a:p>
                      <a:r>
                        <a:rPr lang="en-TR" sz="1300" kern="100">
                          <a:effectLst/>
                        </a:rPr>
                        <a:t>FR-002</a:t>
                      </a:r>
                      <a:endParaRPr lang="en-TR" sz="1300" kern="100">
                        <a:solidFill>
                          <a:srgbClr val="0E0E0E"/>
                        </a:solidFill>
                        <a:effectLst/>
                        <a:latin typeface=".AppleSystemUIFon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TR" sz="1300" kern="100">
                          <a:effectLst/>
                        </a:rPr>
                        <a:t>Users must be able to reset passwords.</a:t>
                      </a:r>
                      <a:endParaRPr lang="en-TR" sz="1300" kern="100">
                        <a:solidFill>
                          <a:srgbClr val="0E0E0E"/>
                        </a:solidFill>
                        <a:effectLst/>
                        <a:latin typeface=".AppleSystemUIFon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TR" sz="1300" kern="100">
                          <a:effectLst/>
                        </a:rPr>
                        <a:t>Medium</a:t>
                      </a:r>
                      <a:endParaRPr lang="en-TR" sz="1300" kern="100">
                        <a:solidFill>
                          <a:srgbClr val="0E0E0E"/>
                        </a:solidFill>
                        <a:effectLst/>
                        <a:latin typeface=".AppleSystemUIFon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163">
                <a:tc>
                  <a:txBody>
                    <a:bodyPr/>
                    <a:lstStyle/>
                    <a:p>
                      <a:r>
                        <a:rPr lang="en-TR" sz="1300" kern="100">
                          <a:effectLst/>
                        </a:rPr>
                        <a:t>FR-003</a:t>
                      </a:r>
                      <a:endParaRPr lang="en-TR" sz="1300" kern="100">
                        <a:solidFill>
                          <a:srgbClr val="0E0E0E"/>
                        </a:solidFill>
                        <a:effectLst/>
                        <a:latin typeface=".AppleSystemUIFon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TR" sz="1300" kern="100">
                          <a:effectLst/>
                        </a:rPr>
                        <a:t>Admin must be able to manage product inventory.</a:t>
                      </a:r>
                      <a:endParaRPr lang="en-TR" sz="1300" kern="100">
                        <a:solidFill>
                          <a:srgbClr val="0E0E0E"/>
                        </a:solidFill>
                        <a:effectLst/>
                        <a:latin typeface=".AppleSystemUIFon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TR" sz="1300" kern="100">
                          <a:effectLst/>
                        </a:rPr>
                        <a:t>High</a:t>
                      </a:r>
                      <a:endParaRPr lang="en-TR" sz="1300" kern="100">
                        <a:solidFill>
                          <a:srgbClr val="0E0E0E"/>
                        </a:solidFill>
                        <a:effectLst/>
                        <a:latin typeface=".AppleSystemUIFon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581">
                <a:tc>
                  <a:txBody>
                    <a:bodyPr/>
                    <a:lstStyle/>
                    <a:p>
                      <a:r>
                        <a:rPr lang="en-TR" sz="1300" kern="100">
                          <a:effectLst/>
                        </a:rPr>
                        <a:t>FR-004</a:t>
                      </a:r>
                      <a:endParaRPr lang="en-TR" sz="1300" kern="100">
                        <a:solidFill>
                          <a:srgbClr val="0E0E0E"/>
                        </a:solidFill>
                        <a:effectLst/>
                        <a:latin typeface=".AppleSystemUIFon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TR" sz="1300" kern="100">
                          <a:effectLst/>
                        </a:rPr>
                        <a:t>System must generate order invoices.</a:t>
                      </a:r>
                      <a:endParaRPr lang="en-TR" sz="1300" kern="100">
                        <a:solidFill>
                          <a:srgbClr val="0E0E0E"/>
                        </a:solidFill>
                        <a:effectLst/>
                        <a:latin typeface=".AppleSystemUIFon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TR" sz="1300" kern="100" dirty="0">
                          <a:effectLst/>
                        </a:rPr>
                        <a:t>High</a:t>
                      </a:r>
                      <a:endParaRPr lang="en-TR" sz="1300" kern="100" dirty="0">
                        <a:solidFill>
                          <a:srgbClr val="0E0E0E"/>
                        </a:solidFill>
                        <a:effectLst/>
                        <a:latin typeface=".AppleSystemUIFon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7106042-4CD8-8BB3-8A17-97C25D401B9F}"/>
              </a:ext>
            </a:extLst>
          </p:cNvPr>
          <p:cNvGraphicFramePr>
            <a:graphicFrameLocks noGrp="1"/>
          </p:cNvGraphicFramePr>
          <p:nvPr/>
        </p:nvGraphicFramePr>
        <p:xfrm>
          <a:off x="919163" y="4664075"/>
          <a:ext cx="6934199" cy="1439863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257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5695">
                <a:tc>
                  <a:txBody>
                    <a:bodyPr/>
                    <a:lstStyle/>
                    <a:p>
                      <a:r>
                        <a:rPr lang="en-TR" sz="1300" kern="100">
                          <a:effectLst/>
                        </a:rPr>
                        <a:t>Feature</a:t>
                      </a:r>
                      <a:endParaRPr lang="en-TR" sz="1300" kern="100">
                        <a:solidFill>
                          <a:srgbClr val="0E0E0E"/>
                        </a:solidFill>
                        <a:effectLst/>
                        <a:latin typeface=".AppleSystemUIFon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TR" sz="1300" kern="100">
                          <a:effectLst/>
                        </a:rPr>
                        <a:t>Functional Requirements</a:t>
                      </a:r>
                      <a:endParaRPr lang="en-TR" sz="1300" kern="100">
                        <a:solidFill>
                          <a:srgbClr val="0E0E0E"/>
                        </a:solidFill>
                        <a:effectLst/>
                        <a:latin typeface=".AppleSystemUIFon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TR" sz="1300" kern="100">
                          <a:effectLst/>
                        </a:rPr>
                        <a:t>Non-Functional Requirements</a:t>
                      </a:r>
                      <a:endParaRPr lang="en-TR" sz="1300" kern="100">
                        <a:solidFill>
                          <a:srgbClr val="0E0E0E"/>
                        </a:solidFill>
                        <a:effectLst/>
                        <a:latin typeface=".AppleSystemUIFon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695">
                <a:tc>
                  <a:txBody>
                    <a:bodyPr/>
                    <a:lstStyle/>
                    <a:p>
                      <a:r>
                        <a:rPr lang="en-TR" sz="1300" kern="100">
                          <a:effectLst/>
                        </a:rPr>
                        <a:t>Focus</a:t>
                      </a:r>
                      <a:endParaRPr lang="en-TR" sz="1300" kern="100">
                        <a:solidFill>
                          <a:srgbClr val="0E0E0E"/>
                        </a:solidFill>
                        <a:effectLst/>
                        <a:latin typeface=".AppleSystemUIFon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TR" sz="1300" kern="100">
                          <a:effectLst/>
                        </a:rPr>
                        <a:t>What the system should do</a:t>
                      </a:r>
                      <a:endParaRPr lang="en-TR" sz="1300" kern="100">
                        <a:solidFill>
                          <a:srgbClr val="0E0E0E"/>
                        </a:solidFill>
                        <a:effectLst/>
                        <a:latin typeface=".AppleSystemUIFon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TR" sz="1300" kern="100">
                          <a:effectLst/>
                        </a:rPr>
                        <a:t>How the system should perform</a:t>
                      </a:r>
                      <a:endParaRPr lang="en-TR" sz="1300" kern="100">
                        <a:solidFill>
                          <a:srgbClr val="0E0E0E"/>
                        </a:solidFill>
                        <a:effectLst/>
                        <a:latin typeface=".AppleSystemUIFon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389">
                <a:tc>
                  <a:txBody>
                    <a:bodyPr/>
                    <a:lstStyle/>
                    <a:p>
                      <a:r>
                        <a:rPr lang="en-TR" sz="1300" kern="100">
                          <a:effectLst/>
                        </a:rPr>
                        <a:t>Example</a:t>
                      </a:r>
                      <a:endParaRPr lang="en-TR" sz="1300" kern="100">
                        <a:solidFill>
                          <a:srgbClr val="0E0E0E"/>
                        </a:solidFill>
                        <a:effectLst/>
                        <a:latin typeface=".AppleSystemUIFon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TR" sz="1300" kern="100">
                          <a:effectLst/>
                        </a:rPr>
                        <a:t>“Users can search for products”</a:t>
                      </a:r>
                      <a:endParaRPr lang="en-TR" sz="1300" kern="100">
                        <a:solidFill>
                          <a:srgbClr val="0E0E0E"/>
                        </a:solidFill>
                        <a:effectLst/>
                        <a:latin typeface=".AppleSystemUIFon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TR" sz="1300" kern="100">
                          <a:effectLst/>
                        </a:rPr>
                        <a:t>“Search results must load in under 2 seconds”</a:t>
                      </a:r>
                      <a:endParaRPr lang="en-TR" sz="1300" kern="100">
                        <a:solidFill>
                          <a:srgbClr val="0E0E0E"/>
                        </a:solidFill>
                        <a:effectLst/>
                        <a:latin typeface=".AppleSystemUIFon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695">
                <a:tc>
                  <a:txBody>
                    <a:bodyPr/>
                    <a:lstStyle/>
                    <a:p>
                      <a:r>
                        <a:rPr lang="en-TR" sz="1300" kern="100">
                          <a:effectLst/>
                        </a:rPr>
                        <a:t>Type</a:t>
                      </a:r>
                      <a:endParaRPr lang="en-TR" sz="1300" kern="100">
                        <a:solidFill>
                          <a:srgbClr val="0E0E0E"/>
                        </a:solidFill>
                        <a:effectLst/>
                        <a:latin typeface=".AppleSystemUIFon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TR" sz="1300" kern="100">
                          <a:effectLst/>
                        </a:rPr>
                        <a:t>Features &amp; system behavior</a:t>
                      </a:r>
                      <a:endParaRPr lang="en-TR" sz="1300" kern="100">
                        <a:solidFill>
                          <a:srgbClr val="0E0E0E"/>
                        </a:solidFill>
                        <a:effectLst/>
                        <a:latin typeface=".AppleSystemUIFon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TR" sz="1300" kern="100">
                          <a:effectLst/>
                        </a:rPr>
                        <a:t>Performance, security, reliability</a:t>
                      </a:r>
                      <a:endParaRPr lang="en-TR" sz="1300" kern="100">
                        <a:solidFill>
                          <a:srgbClr val="0E0E0E"/>
                        </a:solidFill>
                        <a:effectLst/>
                        <a:latin typeface=".AppleSystemUIFon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389">
                <a:tc>
                  <a:txBody>
                    <a:bodyPr/>
                    <a:lstStyle/>
                    <a:p>
                      <a:r>
                        <a:rPr lang="en-TR" sz="1300" kern="100">
                          <a:effectLst/>
                        </a:rPr>
                        <a:t>Validation</a:t>
                      </a:r>
                      <a:endParaRPr lang="en-TR" sz="1300" kern="100">
                        <a:solidFill>
                          <a:srgbClr val="0E0E0E"/>
                        </a:solidFill>
                        <a:effectLst/>
                        <a:latin typeface=".AppleSystemUIFon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TR" sz="1300" kern="100">
                          <a:effectLst/>
                        </a:rPr>
                        <a:t>Tested via functional testing</a:t>
                      </a:r>
                      <a:endParaRPr lang="en-TR" sz="1300" kern="100">
                        <a:solidFill>
                          <a:srgbClr val="0E0E0E"/>
                        </a:solidFill>
                        <a:effectLst/>
                        <a:latin typeface=".AppleSystemUIFon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TR" sz="1300" kern="100" dirty="0">
                          <a:effectLst/>
                        </a:rPr>
                        <a:t>Tested via performance &amp; security testing</a:t>
                      </a:r>
                      <a:endParaRPr lang="en-TR" sz="1300" kern="100" dirty="0">
                        <a:solidFill>
                          <a:srgbClr val="0E0E0E"/>
                        </a:solidFill>
                        <a:effectLst/>
                        <a:latin typeface=".AppleSystemUIFon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Number Placeholder 3">
            <a:extLst>
              <a:ext uri="{FF2B5EF4-FFF2-40B4-BE49-F238E27FC236}">
                <a16:creationId xmlns:a16="http://schemas.microsoft.com/office/drawing/2014/main" id="{781EFE03-9DD8-38A4-C426-67192FEABC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159AC183-9884-40CF-80E7-F0E9C4AD47B7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529F4569-0552-B614-9D29-7EE5EF7E19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 sz="3200">
                <a:ea typeface="ＭＳ Ｐゴシック" panose="020B0600070205080204" pitchFamily="34" charset="-128"/>
              </a:rPr>
              <a:t>UML class diagram for COMPANY database schema</a:t>
            </a:r>
          </a:p>
        </p:txBody>
      </p:sp>
      <p:pic>
        <p:nvPicPr>
          <p:cNvPr id="105475" name="Picture 4" descr="fig03_16">
            <a:extLst>
              <a:ext uri="{FF2B5EF4-FFF2-40B4-BE49-F238E27FC236}">
                <a16:creationId xmlns:a16="http://schemas.microsoft.com/office/drawing/2014/main" id="{AFAE8A27-2159-FB5D-7C44-815A052CA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8" y="1600200"/>
            <a:ext cx="6854825" cy="489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6" name="TextBox 1">
            <a:extLst>
              <a:ext uri="{FF2B5EF4-FFF2-40B4-BE49-F238E27FC236}">
                <a16:creationId xmlns:a16="http://schemas.microsoft.com/office/drawing/2014/main" id="{5C0B2E65-0A2E-25E3-064C-502310508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1975" y="3811588"/>
            <a:ext cx="16700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tr-TR" altLang="tr-TR" sz="1400">
                <a:solidFill>
                  <a:schemeClr val="tx1"/>
                </a:solidFill>
              </a:rPr>
              <a:t>Aggregation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100" b="1">
                <a:solidFill>
                  <a:srgbClr val="0E0E0E"/>
                </a:solidFill>
                <a:latin typeface=".AppleSystemUIFont"/>
              </a:rPr>
              <a:t>“whole-part”</a:t>
            </a:r>
            <a:r>
              <a:rPr lang="en-US" altLang="tr-TR" sz="1100">
                <a:solidFill>
                  <a:srgbClr val="0E0E0E"/>
                </a:solidFill>
                <a:latin typeface=".AppleSystemUIFont"/>
              </a:rPr>
              <a:t> relationship</a:t>
            </a:r>
          </a:p>
        </p:txBody>
      </p:sp>
      <p:cxnSp>
        <p:nvCxnSpPr>
          <p:cNvPr id="105477" name="Straight Arrow Connector 3">
            <a:extLst>
              <a:ext uri="{FF2B5EF4-FFF2-40B4-BE49-F238E27FC236}">
                <a16:creationId xmlns:a16="http://schemas.microsoft.com/office/drawing/2014/main" id="{B43E7AE1-4AA5-CDE7-74BA-EC86C035AA2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324600" y="3657600"/>
            <a:ext cx="152400" cy="228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5478" name="TextBox 7">
            <a:extLst>
              <a:ext uri="{FF2B5EF4-FFF2-40B4-BE49-F238E27FC236}">
                <a16:creationId xmlns:a16="http://schemas.microsoft.com/office/drawing/2014/main" id="{68DDD7A1-3990-1894-0A3E-3F7D0B8BD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1905000"/>
            <a:ext cx="1101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tr-TR" altLang="tr-TR" sz="1400">
                <a:solidFill>
                  <a:schemeClr val="tx1"/>
                </a:solidFill>
              </a:rPr>
              <a:t>Association</a:t>
            </a:r>
            <a:endParaRPr lang="en-US" altLang="tr-TR" sz="1100">
              <a:solidFill>
                <a:srgbClr val="0E0E0E"/>
              </a:solidFill>
              <a:latin typeface=".AppleSystemUIFont"/>
            </a:endParaRPr>
          </a:p>
        </p:txBody>
      </p:sp>
      <p:cxnSp>
        <p:nvCxnSpPr>
          <p:cNvPr id="105479" name="Straight Arrow Connector 8">
            <a:extLst>
              <a:ext uri="{FF2B5EF4-FFF2-40B4-BE49-F238E27FC236}">
                <a16:creationId xmlns:a16="http://schemas.microsoft.com/office/drawing/2014/main" id="{5BC46C8B-33FA-8B1E-5965-7C59D1CB55AF}"/>
              </a:ext>
            </a:extLst>
          </p:cNvPr>
          <p:cNvCxnSpPr>
            <a:cxnSpLocks/>
          </p:cNvCxnSpPr>
          <p:nvPr/>
        </p:nvCxnSpPr>
        <p:spPr bwMode="auto">
          <a:xfrm>
            <a:off x="3713163" y="2133600"/>
            <a:ext cx="0" cy="304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Number Placeholder 3">
            <a:extLst>
              <a:ext uri="{FF2B5EF4-FFF2-40B4-BE49-F238E27FC236}">
                <a16:creationId xmlns:a16="http://schemas.microsoft.com/office/drawing/2014/main" id="{039D5D62-7ADE-1E3F-8972-D5A16423A9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9E40DE4E-A541-422E-992D-27A1136904C5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08F6A131-B110-5DBC-CB50-BC600CB040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 sz="3200">
                <a:ea typeface="ＭＳ Ｐゴシック" panose="020B0600070205080204" pitchFamily="34" charset="-128"/>
              </a:rPr>
              <a:t>Other alternative diagrammatic notations</a:t>
            </a:r>
          </a:p>
        </p:txBody>
      </p:sp>
      <p:pic>
        <p:nvPicPr>
          <p:cNvPr id="106499" name="Picture 4" descr="figA_01">
            <a:extLst>
              <a:ext uri="{FF2B5EF4-FFF2-40B4-BE49-F238E27FC236}">
                <a16:creationId xmlns:a16="http://schemas.microsoft.com/office/drawing/2014/main" id="{52D35B6D-14EA-FA5F-2497-26C151947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1524000"/>
            <a:ext cx="404177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Title 1">
            <a:extLst>
              <a:ext uri="{FF2B5EF4-FFF2-40B4-BE49-F238E27FC236}">
                <a16:creationId xmlns:a16="http://schemas.microsoft.com/office/drawing/2014/main" id="{DCC2078C-1F17-605B-A285-0CFBA232EE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>
                <a:ea typeface="ＭＳ Ｐゴシック" panose="020B0600070205080204" pitchFamily="34" charset="-128"/>
              </a:rPr>
              <a:t>Crow’ Foot Notation</a:t>
            </a:r>
          </a:p>
        </p:txBody>
      </p:sp>
      <p:sp>
        <p:nvSpPr>
          <p:cNvPr id="132098" name="Slide Number Placeholder 3">
            <a:extLst>
              <a:ext uri="{FF2B5EF4-FFF2-40B4-BE49-F238E27FC236}">
                <a16:creationId xmlns:a16="http://schemas.microsoft.com/office/drawing/2014/main" id="{E4000CAA-D95A-E443-EEEB-99CBD7B1DD3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6B78D758-23F6-420E-BAB6-EEFCECB073C5}" type="slidenum">
              <a:rPr lang="en-US" altLang="tr-TR" sz="1400" smtClean="0">
                <a:solidFill>
                  <a:srgbClr val="990033"/>
                </a:solidFill>
              </a:rPr>
              <a:pPr/>
              <a:t>62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pic>
        <p:nvPicPr>
          <p:cNvPr id="132099" name="Content Placeholder 8" descr="A diagram of a mother daughter&#10;&#10;AI-generated content may be incorrect.">
            <a:extLst>
              <a:ext uri="{FF2B5EF4-FFF2-40B4-BE49-F238E27FC236}">
                <a16:creationId xmlns:a16="http://schemas.microsoft.com/office/drawing/2014/main" id="{9D0F1533-3516-600D-B9A1-0B57F0C2E4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4" b="2"/>
          <a:stretch>
            <a:fillRect/>
          </a:stretch>
        </p:blipFill>
        <p:spPr>
          <a:xfrm>
            <a:off x="141288" y="2068513"/>
            <a:ext cx="8669337" cy="3798887"/>
          </a:xfrm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Slide Number Placeholder 3">
            <a:extLst>
              <a:ext uri="{FF2B5EF4-FFF2-40B4-BE49-F238E27FC236}">
                <a16:creationId xmlns:a16="http://schemas.microsoft.com/office/drawing/2014/main" id="{C38F79AE-1D91-6D86-D48F-7DF898D85F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ABF9CE7C-33FD-4001-B072-95D552442FA9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107522" name="Rectangle 4">
            <a:extLst>
              <a:ext uri="{FF2B5EF4-FFF2-40B4-BE49-F238E27FC236}">
                <a16:creationId xmlns:a16="http://schemas.microsoft.com/office/drawing/2014/main" id="{EA076418-5BDA-5074-FB21-3459477F6A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Relationships of Higher Degree</a:t>
            </a:r>
          </a:p>
        </p:txBody>
      </p:sp>
      <p:sp>
        <p:nvSpPr>
          <p:cNvPr id="107523" name="Rectangle 5">
            <a:extLst>
              <a:ext uri="{FF2B5EF4-FFF2-40B4-BE49-F238E27FC236}">
                <a16:creationId xmlns:a16="http://schemas.microsoft.com/office/drawing/2014/main" id="{CE86767A-A422-CFAB-6650-AC319BB7E1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Relationship types of degree 2 are called binary</a:t>
            </a:r>
          </a:p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Relationship types of degree 3 are called ternary and of degree n are called n-ary</a:t>
            </a:r>
          </a:p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In general, an n-ary relationship is not equivalent to n binary relationships</a:t>
            </a:r>
          </a:p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Constraints are harder to specify for higher-degree relationships (n &gt; 2) than for binary relationships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Slide Number Placeholder 3">
            <a:extLst>
              <a:ext uri="{FF2B5EF4-FFF2-40B4-BE49-F238E27FC236}">
                <a16:creationId xmlns:a16="http://schemas.microsoft.com/office/drawing/2014/main" id="{9AF7E3D3-42B1-88AC-45A4-A606BA4064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99576DE7-3154-43A2-AD20-9653F9362057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70A986E3-E176-5D8C-7842-64039CC03C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 sz="3200">
                <a:ea typeface="ＭＳ Ｐゴシック" panose="020B0600070205080204" pitchFamily="34" charset="-128"/>
              </a:rPr>
              <a:t>Discussion of n-ary relationships (n &gt; 2)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2476CAD8-2F09-4C39-DB19-2585924FA7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tr-TR" sz="2400">
                <a:ea typeface="ＭＳ Ｐゴシック" panose="020B0600070205080204" pitchFamily="34" charset="-128"/>
              </a:rPr>
              <a:t>In general, 3 binary relationships can represent different information than a single ternary relationship (see Figure 3.17a and b on next slide)</a:t>
            </a:r>
          </a:p>
          <a:p>
            <a:pPr eaLnBrk="1" hangingPunct="1"/>
            <a:r>
              <a:rPr lang="en-US" altLang="tr-TR" sz="2400">
                <a:ea typeface="ＭＳ Ｐゴシック" panose="020B0600070205080204" pitchFamily="34" charset="-128"/>
              </a:rPr>
              <a:t>If needed, the binary and n-ary relationships can all be included in the schema design (see Figure 3.17a and b, where all relationships convey different meanings)</a:t>
            </a:r>
          </a:p>
          <a:p>
            <a:pPr eaLnBrk="1" hangingPunct="1"/>
            <a:r>
              <a:rPr lang="en-US" altLang="tr-TR" sz="2400">
                <a:ea typeface="ＭＳ Ｐゴシック" panose="020B0600070205080204" pitchFamily="34" charset="-128"/>
              </a:rPr>
              <a:t>In some cases, a ternary relationship can be represented as a weak entity if the data model allows a weak entity type to have multiple identifying relationships (and hence multiple owner entity types) (see Figure 3.17c)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Slide Number Placeholder 3">
            <a:extLst>
              <a:ext uri="{FF2B5EF4-FFF2-40B4-BE49-F238E27FC236}">
                <a16:creationId xmlns:a16="http://schemas.microsoft.com/office/drawing/2014/main" id="{61DC8915-37CC-60E4-C36A-5EA7E6AD88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2CB76240-BBAD-4D26-9EC2-ED73800590E2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110594" name="Rectangle 1026">
            <a:extLst>
              <a:ext uri="{FF2B5EF4-FFF2-40B4-BE49-F238E27FC236}">
                <a16:creationId xmlns:a16="http://schemas.microsoft.com/office/drawing/2014/main" id="{ED197077-2058-9376-02D7-967780891D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Example of a ternary relationship</a:t>
            </a:r>
          </a:p>
        </p:txBody>
      </p:sp>
      <p:pic>
        <p:nvPicPr>
          <p:cNvPr id="110595" name="Picture 1029" descr="fig03_17">
            <a:extLst>
              <a:ext uri="{FF2B5EF4-FFF2-40B4-BE49-F238E27FC236}">
                <a16:creationId xmlns:a16="http://schemas.microsoft.com/office/drawing/2014/main" id="{5430CBAE-C34C-5A15-C8DF-8E9169980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524000"/>
            <a:ext cx="4195763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Number Placeholder 3">
            <a:extLst>
              <a:ext uri="{FF2B5EF4-FFF2-40B4-BE49-F238E27FC236}">
                <a16:creationId xmlns:a16="http://schemas.microsoft.com/office/drawing/2014/main" id="{A1603895-269B-E1D1-98DB-7B7EA5067D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089DFE48-C7AE-4E3A-844E-53F6C701D726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111618" name="Rectangle 1026">
            <a:extLst>
              <a:ext uri="{FF2B5EF4-FFF2-40B4-BE49-F238E27FC236}">
                <a16:creationId xmlns:a16="http://schemas.microsoft.com/office/drawing/2014/main" id="{7EF1CD6F-8037-363D-5B84-56F353FD62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 sz="3200">
                <a:ea typeface="ＭＳ Ｐゴシック" panose="020B0600070205080204" pitchFamily="34" charset="-128"/>
              </a:rPr>
              <a:t>Discussion of n-ary relationships (n &gt; 2)</a:t>
            </a:r>
          </a:p>
        </p:txBody>
      </p:sp>
      <p:pic>
        <p:nvPicPr>
          <p:cNvPr id="111619" name="Rectangle 1027">
            <a:extLst>
              <a:ext uri="{FF2B5EF4-FFF2-40B4-BE49-F238E27FC236}">
                <a16:creationId xmlns:a16="http://schemas.microsoft.com/office/drawing/2014/main" id="{14CCF3BB-E354-68CC-0119-46074EC10ABF}"/>
              </a:ext>
            </a:extLst>
          </p:cNvPr>
          <p:cNvPicPr>
            <a:picLocks noGrp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200" y="1524000"/>
            <a:ext cx="8585200" cy="4660900"/>
          </a:xfrm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Number Placeholder 3">
            <a:extLst>
              <a:ext uri="{FF2B5EF4-FFF2-40B4-BE49-F238E27FC236}">
                <a16:creationId xmlns:a16="http://schemas.microsoft.com/office/drawing/2014/main" id="{ABA502B1-2D6E-0812-1743-51127D7DD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06EAF205-116D-48F6-B63B-E34A211265FC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112642" name="Rectangle 1026">
            <a:extLst>
              <a:ext uri="{FF2B5EF4-FFF2-40B4-BE49-F238E27FC236}">
                <a16:creationId xmlns:a16="http://schemas.microsoft.com/office/drawing/2014/main" id="{4BC689C7-D8F0-E462-948D-E29932139F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 sz="3200">
                <a:ea typeface="ＭＳ Ｐゴシック" panose="020B0600070205080204" pitchFamily="34" charset="-128"/>
              </a:rPr>
              <a:t>Another example of a ternary relationship</a:t>
            </a:r>
          </a:p>
        </p:txBody>
      </p:sp>
      <p:pic>
        <p:nvPicPr>
          <p:cNvPr id="112643" name="Picture 1029" descr="fig03_18">
            <a:extLst>
              <a:ext uri="{FF2B5EF4-FFF2-40B4-BE49-F238E27FC236}">
                <a16:creationId xmlns:a16="http://schemas.microsoft.com/office/drawing/2014/main" id="{58C00B74-EB65-EBD2-670C-1EF6CC702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1905000"/>
            <a:ext cx="7989887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>
            <a:extLst>
              <a:ext uri="{FF2B5EF4-FFF2-40B4-BE49-F238E27FC236}">
                <a16:creationId xmlns:a16="http://schemas.microsoft.com/office/drawing/2014/main" id="{DE30E8F4-C28D-17A0-D0E2-8EF6FBC090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sz="3200">
                <a:ea typeface="ＭＳ Ｐゴシック" panose="020B0600070205080204" pitchFamily="34" charset="-128"/>
              </a:rPr>
              <a:t>Ternary (or n-ary) identifying relationship</a:t>
            </a:r>
            <a:endParaRPr lang="tr-TR" altLang="tr-TR" sz="3200">
              <a:ea typeface="ＭＳ Ｐゴシック" panose="020B0600070205080204" pitchFamily="34" charset="-128"/>
            </a:endParaRPr>
          </a:p>
        </p:txBody>
      </p:sp>
      <p:sp>
        <p:nvSpPr>
          <p:cNvPr id="113666" name="Content Placeholder 2">
            <a:extLst>
              <a:ext uri="{FF2B5EF4-FFF2-40B4-BE49-F238E27FC236}">
                <a16:creationId xmlns:a16="http://schemas.microsoft.com/office/drawing/2014/main" id="{033F9363-EF95-F5A9-443E-12F8F7A221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tr-TR">
                <a:ea typeface="ＭＳ Ｐゴシック" panose="020B0600070205080204" pitchFamily="34" charset="-128"/>
              </a:rPr>
              <a:t>Imagine a database that keeps track of candidates interviewing for jobs at various companies</a:t>
            </a:r>
          </a:p>
          <a:p>
            <a:r>
              <a:rPr lang="en-US" altLang="tr-TR">
                <a:ea typeface="ＭＳ Ｐゴシック" panose="020B0600070205080204" pitchFamily="34" charset="-128"/>
              </a:rPr>
              <a:t>Employment agency database</a:t>
            </a:r>
          </a:p>
          <a:p>
            <a:r>
              <a:rPr lang="en-US" altLang="tr-TR">
                <a:ea typeface="ＭＳ Ｐゴシック" panose="020B0600070205080204" pitchFamily="34" charset="-128"/>
              </a:rPr>
              <a:t>In the requirements, a candidate can have multiple interviews with the same company (for example, with different company departments or on separate dates)</a:t>
            </a:r>
          </a:p>
          <a:p>
            <a:r>
              <a:rPr lang="en-US" altLang="tr-TR">
                <a:ea typeface="ＭＳ Ｐゴシック" panose="020B0600070205080204" pitchFamily="34" charset="-128"/>
              </a:rPr>
              <a:t>But a job offer is made based on one of the interviews</a:t>
            </a:r>
          </a:p>
          <a:p>
            <a:endParaRPr lang="en-US" altLang="tr-TR">
              <a:solidFill>
                <a:srgbClr val="181617"/>
              </a:solidFill>
              <a:latin typeface="Helvetica" panose="020B0604020202020204" pitchFamily="34" charset="0"/>
              <a:ea typeface="ＭＳ Ｐゴシック" panose="020B0600070205080204" pitchFamily="34" charset="-128"/>
            </a:endParaRPr>
          </a:p>
          <a:p>
            <a:endParaRPr lang="en-US" altLang="tr-TR">
              <a:solidFill>
                <a:srgbClr val="181617"/>
              </a:solidFill>
              <a:latin typeface="Helvetica" panose="020B0604020202020204" pitchFamily="34" charset="0"/>
              <a:ea typeface="ＭＳ Ｐゴシック" panose="020B0600070205080204" pitchFamily="34" charset="-128"/>
            </a:endParaRPr>
          </a:p>
          <a:p>
            <a:endParaRPr lang="tr-TR" altLang="tr-TR">
              <a:ea typeface="ＭＳ Ｐゴシック" panose="020B0600070205080204" pitchFamily="34" charset="-128"/>
            </a:endParaRPr>
          </a:p>
        </p:txBody>
      </p:sp>
      <p:sp>
        <p:nvSpPr>
          <p:cNvPr id="113667" name="Slide Number Placeholder 3">
            <a:extLst>
              <a:ext uri="{FF2B5EF4-FFF2-40B4-BE49-F238E27FC236}">
                <a16:creationId xmlns:a16="http://schemas.microsoft.com/office/drawing/2014/main" id="{B136A56B-8183-E962-D698-1D69E8D549F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C2AE04CE-270A-4C8F-A2DB-91CF8636D52C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CA" altLang="tr-TR" sz="1400">
              <a:solidFill>
                <a:srgbClr val="990033"/>
              </a:solidFill>
            </a:endParaRP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>
            <a:extLst>
              <a:ext uri="{FF2B5EF4-FFF2-40B4-BE49-F238E27FC236}">
                <a16:creationId xmlns:a16="http://schemas.microsoft.com/office/drawing/2014/main" id="{F766198B-724B-9A0E-1AEB-BF13DFED0F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sz="3200">
                <a:ea typeface="ＭＳ Ｐゴシック" panose="020B0600070205080204" pitchFamily="34" charset="-128"/>
              </a:rPr>
              <a:t>Ternary (or n-ary) identifying relationship</a:t>
            </a:r>
            <a:endParaRPr lang="tr-TR" altLang="tr-TR" sz="3200">
              <a:ea typeface="ＭＳ Ｐゴシック" panose="020B0600070205080204" pitchFamily="34" charset="-128"/>
            </a:endParaRPr>
          </a:p>
        </p:txBody>
      </p:sp>
      <p:pic>
        <p:nvPicPr>
          <p:cNvPr id="114690" name="Content Placeholder 5" descr="A diagram of a company&#10;&#10;Description automatically generated">
            <a:extLst>
              <a:ext uri="{FF2B5EF4-FFF2-40B4-BE49-F238E27FC236}">
                <a16:creationId xmlns:a16="http://schemas.microsoft.com/office/drawing/2014/main" id="{EFC29021-F56A-3C25-0C06-8C1F7E4EF9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9713" y="1955800"/>
            <a:ext cx="8294687" cy="3860800"/>
          </a:xfrm>
        </p:spPr>
      </p:pic>
      <p:sp>
        <p:nvSpPr>
          <p:cNvPr id="114691" name="Slide Number Placeholder 3">
            <a:extLst>
              <a:ext uri="{FF2B5EF4-FFF2-40B4-BE49-F238E27FC236}">
                <a16:creationId xmlns:a16="http://schemas.microsoft.com/office/drawing/2014/main" id="{32530802-43B1-807B-AB0A-99D31A29AD7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502743E5-BB58-4E77-B247-B0BB049F05EC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114692" name="TextBox 6">
            <a:extLst>
              <a:ext uri="{FF2B5EF4-FFF2-40B4-BE49-F238E27FC236}">
                <a16:creationId xmlns:a16="http://schemas.microsoft.com/office/drawing/2014/main" id="{70609979-5555-61E7-8E69-3A7C87AE4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133600"/>
            <a:ext cx="2582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tr-TR" altLang="tr-TR" sz="1400">
                <a:solidFill>
                  <a:schemeClr val="tx1"/>
                </a:solidFill>
              </a:rPr>
              <a:t>Company Candidate Interview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D5930304-98A0-DE70-B207-D96AE90BD2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>
                <a:ea typeface="ＭＳ Ｐゴシック" panose="020B0600070205080204" pitchFamily="34" charset="-128"/>
              </a:rPr>
              <a:t>Conceptual Design</a:t>
            </a:r>
            <a:endParaRPr lang="tr-TR" altLang="tr-TR">
              <a:ea typeface="ＭＳ Ｐゴシック" panose="020B0600070205080204" pitchFamily="34" charset="-128"/>
            </a:endParaRPr>
          </a:p>
        </p:txBody>
      </p:sp>
      <p:sp>
        <p:nvSpPr>
          <p:cNvPr id="24578" name="Content Placeholder 2">
            <a:extLst>
              <a:ext uri="{FF2B5EF4-FFF2-40B4-BE49-F238E27FC236}">
                <a16:creationId xmlns:a16="http://schemas.microsoft.com/office/drawing/2014/main" id="{A8D85DB8-EF93-821B-6155-F84BDEE3CA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tr-TR">
                <a:ea typeface="ＭＳ Ｐゴシック" panose="020B0600070205080204" pitchFamily="34" charset="-128"/>
              </a:rPr>
              <a:t>Once the requirements have been collected and analyzed, the next step is to create a conceptual schema for the database, using a high-level conceptual data model.</a:t>
            </a:r>
          </a:p>
          <a:p>
            <a:r>
              <a:rPr lang="en-US" altLang="tr-TR">
                <a:ea typeface="ＭＳ Ｐゴシック" panose="020B0600070205080204" pitchFamily="34" charset="-128"/>
              </a:rPr>
              <a:t>Because these concepts do not include implementation details, they are usually easier to understand and can be used to communicate with nontechnical users.</a:t>
            </a:r>
          </a:p>
          <a:p>
            <a:r>
              <a:rPr lang="en-US" altLang="tr-TR">
                <a:ea typeface="ＭＳ Ｐゴシック" panose="020B0600070205080204" pitchFamily="34" charset="-128"/>
              </a:rPr>
              <a:t>Data storage details are not considered here. This helps the designer to concentrate on the real problem.</a:t>
            </a:r>
          </a:p>
          <a:p>
            <a:endParaRPr lang="en-US" altLang="tr-TR">
              <a:ea typeface="ＭＳ Ｐゴシック" panose="020B0600070205080204" pitchFamily="34" charset="-128"/>
            </a:endParaRPr>
          </a:p>
          <a:p>
            <a:endParaRPr lang="tr-TR" altLang="tr-TR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E8A3AE60-2FBB-DD61-9B5F-5181AE4E914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36053F79-023B-40DE-99E1-84AB3201C85B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CA" altLang="tr-TR" sz="1400">
              <a:solidFill>
                <a:srgbClr val="990033"/>
              </a:solidFill>
            </a:endParaRP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Number Placeholder 3">
            <a:extLst>
              <a:ext uri="{FF2B5EF4-FFF2-40B4-BE49-F238E27FC236}">
                <a16:creationId xmlns:a16="http://schemas.microsoft.com/office/drawing/2014/main" id="{6F35862D-3621-F710-755B-53E364C634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30C44E58-9079-4A87-86DC-7A971E10CEBE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115714" name="Rectangle 1026">
            <a:extLst>
              <a:ext uri="{FF2B5EF4-FFF2-40B4-BE49-F238E27FC236}">
                <a16:creationId xmlns:a16="http://schemas.microsoft.com/office/drawing/2014/main" id="{DBBEE5C6-3DAE-1EB4-4BC2-0C0C8EA0A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 sz="3200">
                <a:ea typeface="ＭＳ Ｐゴシック" panose="020B0600070205080204" pitchFamily="34" charset="-128"/>
              </a:rPr>
              <a:t>Displaying constraints on higher-degree relationships</a:t>
            </a:r>
          </a:p>
        </p:txBody>
      </p:sp>
      <p:sp>
        <p:nvSpPr>
          <p:cNvPr id="115715" name="Rectangle 1027">
            <a:extLst>
              <a:ext uri="{FF2B5EF4-FFF2-40B4-BE49-F238E27FC236}">
                <a16:creationId xmlns:a16="http://schemas.microsoft.com/office/drawing/2014/main" id="{B69BB834-474F-E659-2C49-B453A3635A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tr-TR" sz="2400">
                <a:ea typeface="ＭＳ Ｐゴシック" panose="020B0600070205080204" pitchFamily="34" charset="-128"/>
              </a:rPr>
              <a:t>The (min, max) constraints can be displayed on the edges – however, they do not fully describe the constraints</a:t>
            </a:r>
          </a:p>
          <a:p>
            <a:pPr eaLnBrk="1" hangingPunct="1"/>
            <a:r>
              <a:rPr lang="en-US" altLang="tr-TR" sz="2400">
                <a:ea typeface="ＭＳ Ｐゴシック" panose="020B0600070205080204" pitchFamily="34" charset="-128"/>
              </a:rPr>
              <a:t>Displaying a 1, M, or N indicates additional constraints</a:t>
            </a:r>
          </a:p>
          <a:p>
            <a:pPr lvl="1" eaLnBrk="1" hangingPunct="1"/>
            <a:r>
              <a:rPr lang="en-US" altLang="tr-TR" sz="2200">
                <a:ea typeface="ＭＳ Ｐゴシック" panose="020B0600070205080204" pitchFamily="34" charset="-128"/>
              </a:rPr>
              <a:t>An M or N indicates no constraint</a:t>
            </a:r>
          </a:p>
          <a:p>
            <a:pPr lvl="1" eaLnBrk="1" hangingPunct="1"/>
            <a:r>
              <a:rPr lang="en-US" altLang="tr-TR" sz="2200">
                <a:ea typeface="ＭＳ Ｐゴシック" panose="020B0600070205080204" pitchFamily="34" charset="-128"/>
              </a:rPr>
              <a:t>A 1 indicates that an entity can participate in at most one relationship instance </a:t>
            </a:r>
            <a:r>
              <a:rPr lang="en-US" altLang="tr-TR" sz="2200" i="1">
                <a:ea typeface="ＭＳ Ｐゴシック" panose="020B0600070205080204" pitchFamily="34" charset="-128"/>
              </a:rPr>
              <a:t>that has a particular combination of the other participating entities</a:t>
            </a:r>
          </a:p>
          <a:p>
            <a:pPr eaLnBrk="1" hangingPunct="1"/>
            <a:r>
              <a:rPr lang="en-US" altLang="tr-TR" sz="2400">
                <a:ea typeface="ＭＳ Ｐゴシック" panose="020B0600070205080204" pitchFamily="34" charset="-128"/>
              </a:rPr>
              <a:t>In general, both (min, max) and 1, M, or N are needed to describe fully the constraints</a:t>
            </a:r>
          </a:p>
          <a:p>
            <a:pPr eaLnBrk="1" hangingPunct="1"/>
            <a:r>
              <a:rPr lang="en-US" altLang="tr-TR" sz="2400">
                <a:ea typeface="ＭＳ Ｐゴシック" panose="020B0600070205080204" pitchFamily="34" charset="-128"/>
              </a:rPr>
              <a:t>Overall, the constraint specification is difficult and possibly ambiguous when we consider relationships of a degree higher than two.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Başlık 1">
            <a:extLst>
              <a:ext uri="{FF2B5EF4-FFF2-40B4-BE49-F238E27FC236}">
                <a16:creationId xmlns:a16="http://schemas.microsoft.com/office/drawing/2014/main" id="{9EC111F9-48D2-1B42-01E9-7CBB6314DA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tr-TR" sz="2800">
                <a:ea typeface="ＭＳ Ｐゴシック" panose="020B0600070205080204" pitchFamily="34" charset="-128"/>
              </a:rPr>
              <a:t>Ternary Relationship </a:t>
            </a:r>
            <a:r>
              <a:rPr lang="en-US" altLang="tr-TR" sz="2800">
                <a:ea typeface="ＭＳ Ｐゴシック" panose="020B0600070205080204" pitchFamily="34" charset="-128"/>
              </a:rPr>
              <a:t>(1:M:N) cardinality ratio</a:t>
            </a:r>
            <a:endParaRPr lang="tr-TR" altLang="tr-TR" sz="2800">
              <a:ea typeface="ＭＳ Ｐゴシック" panose="020B0600070205080204" pitchFamily="34" charset="-128"/>
            </a:endParaRPr>
          </a:p>
        </p:txBody>
      </p:sp>
      <p:sp>
        <p:nvSpPr>
          <p:cNvPr id="116738" name="Slayt Numarası Yer Tutucusu 3">
            <a:extLst>
              <a:ext uri="{FF2B5EF4-FFF2-40B4-BE49-F238E27FC236}">
                <a16:creationId xmlns:a16="http://schemas.microsoft.com/office/drawing/2014/main" id="{1FD9D4AB-BE44-9751-8B31-FB14FC0ED2E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0FC92E93-3E21-4D55-BE8C-2E6AC3915B77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116739" name="AutoShape 6" descr="Çıktı görseli">
            <a:extLst>
              <a:ext uri="{FF2B5EF4-FFF2-40B4-BE49-F238E27FC236}">
                <a16:creationId xmlns:a16="http://schemas.microsoft.com/office/drawing/2014/main" id="{1E28B753-1784-C429-A0E8-5B0680CFF4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57600" y="3810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tr-TR" altLang="tr-TR" sz="2400">
              <a:solidFill>
                <a:schemeClr val="tx1"/>
              </a:solidFill>
            </a:endParaRPr>
          </a:p>
        </p:txBody>
      </p:sp>
      <p:pic>
        <p:nvPicPr>
          <p:cNvPr id="116740" name="Resim 9">
            <a:extLst>
              <a:ext uri="{FF2B5EF4-FFF2-40B4-BE49-F238E27FC236}">
                <a16:creationId xmlns:a16="http://schemas.microsoft.com/office/drawing/2014/main" id="{A3732A6E-5F46-D903-B4BC-0A53D65CC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76400"/>
            <a:ext cx="333375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1" name="Rectangle 10">
            <a:extLst>
              <a:ext uri="{FF2B5EF4-FFF2-40B4-BE49-F238E27FC236}">
                <a16:creationId xmlns:a16="http://schemas.microsoft.com/office/drawing/2014/main" id="{93A50865-6D56-DA4F-ECEA-C81F3E01A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743200"/>
            <a:ext cx="5708650" cy="34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Char char="•"/>
            </a:pPr>
            <a:r>
              <a:rPr lang="tr-TR" altLang="tr-TR" sz="2400" b="1">
                <a:solidFill>
                  <a:schemeClr val="tx1"/>
                </a:solidFill>
              </a:rPr>
              <a:t> </a:t>
            </a:r>
            <a:r>
              <a:rPr lang="en-CA" altLang="tr-TR" sz="2400" b="1">
                <a:solidFill>
                  <a:schemeClr val="tx1"/>
                </a:solidFill>
              </a:rPr>
              <a:t>Professor</a:t>
            </a:r>
            <a:r>
              <a:rPr lang="en-CA" altLang="tr-TR" sz="2400">
                <a:solidFill>
                  <a:schemeClr val="tx1"/>
                </a:solidFill>
              </a:rPr>
              <a:t> (1) → Each Course is taught by </a:t>
            </a:r>
            <a:r>
              <a:rPr lang="en-CA" altLang="tr-TR" sz="2400" b="1">
                <a:solidFill>
                  <a:schemeClr val="tx1"/>
                </a:solidFill>
              </a:rPr>
              <a:t>one</a:t>
            </a:r>
            <a:r>
              <a:rPr lang="en-CA" altLang="tr-TR" sz="2400">
                <a:solidFill>
                  <a:schemeClr val="tx1"/>
                </a:solidFill>
              </a:rPr>
              <a:t> Professor.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</a:pPr>
            <a:r>
              <a:rPr lang="tr-TR" altLang="tr-TR" sz="2400" b="1">
                <a:solidFill>
                  <a:schemeClr val="tx1"/>
                </a:solidFill>
              </a:rPr>
              <a:t> </a:t>
            </a:r>
            <a:r>
              <a:rPr lang="en-CA" altLang="tr-TR" sz="2400" b="1">
                <a:solidFill>
                  <a:schemeClr val="tx1"/>
                </a:solidFill>
              </a:rPr>
              <a:t>Student</a:t>
            </a:r>
            <a:r>
              <a:rPr lang="en-CA" altLang="tr-TR" sz="2400">
                <a:solidFill>
                  <a:schemeClr val="tx1"/>
                </a:solidFill>
              </a:rPr>
              <a:t> (M) → A Professor teaches </a:t>
            </a:r>
            <a:r>
              <a:rPr lang="en-CA" altLang="tr-TR" sz="2400" b="1">
                <a:solidFill>
                  <a:schemeClr val="tx1"/>
                </a:solidFill>
              </a:rPr>
              <a:t>many</a:t>
            </a:r>
            <a:r>
              <a:rPr lang="en-CA" altLang="tr-TR" sz="2400">
                <a:solidFill>
                  <a:schemeClr val="tx1"/>
                </a:solidFill>
              </a:rPr>
              <a:t> Students.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</a:pPr>
            <a:r>
              <a:rPr lang="tr-TR" altLang="tr-TR" sz="2400" b="1">
                <a:solidFill>
                  <a:schemeClr val="tx1"/>
                </a:solidFill>
              </a:rPr>
              <a:t> </a:t>
            </a:r>
            <a:r>
              <a:rPr lang="en-CA" altLang="tr-TR" sz="2400" b="1">
                <a:solidFill>
                  <a:schemeClr val="tx1"/>
                </a:solidFill>
              </a:rPr>
              <a:t>Course</a:t>
            </a:r>
            <a:r>
              <a:rPr lang="en-CA" altLang="tr-TR" sz="2400">
                <a:solidFill>
                  <a:schemeClr val="tx1"/>
                </a:solidFill>
              </a:rPr>
              <a:t> (N) → A Student can enroll in </a:t>
            </a:r>
            <a:r>
              <a:rPr lang="en-CA" altLang="tr-TR" sz="2400" b="1">
                <a:solidFill>
                  <a:schemeClr val="tx1"/>
                </a:solidFill>
              </a:rPr>
              <a:t>many</a:t>
            </a:r>
            <a:r>
              <a:rPr lang="en-CA" altLang="tr-TR" sz="2400">
                <a:solidFill>
                  <a:schemeClr val="tx1"/>
                </a:solidFill>
              </a:rPr>
              <a:t> Courses. </a:t>
            </a:r>
            <a:endParaRPr lang="tr-TR" altLang="tr-TR" sz="240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Char char="•"/>
            </a:pPr>
            <a:r>
              <a:rPr lang="tr-TR" altLang="tr-TR" sz="2400">
                <a:solidFill>
                  <a:schemeClr val="tx1"/>
                </a:solidFill>
              </a:rPr>
              <a:t> Consider cardinalities pairwise like a specific Course-Student combination can only get one professor.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Başlık 1">
            <a:extLst>
              <a:ext uri="{FF2B5EF4-FFF2-40B4-BE49-F238E27FC236}">
                <a16:creationId xmlns:a16="http://schemas.microsoft.com/office/drawing/2014/main" id="{2E45BE65-A45B-53C4-4D31-EA064D95B6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tr-TR" sz="3200">
                <a:ea typeface="ＭＳ Ｐゴシック" panose="020B0600070205080204" pitchFamily="34" charset="-128"/>
              </a:rPr>
              <a:t>Anorther Ternary Relationship Example</a:t>
            </a:r>
          </a:p>
        </p:txBody>
      </p:sp>
      <p:sp>
        <p:nvSpPr>
          <p:cNvPr id="117762" name="Slayt Numarası Yer Tutucusu 3">
            <a:extLst>
              <a:ext uri="{FF2B5EF4-FFF2-40B4-BE49-F238E27FC236}">
                <a16:creationId xmlns:a16="http://schemas.microsoft.com/office/drawing/2014/main" id="{17F955E2-B8AB-910F-3089-B68A1EE8B66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1E3064C9-11C0-4C9B-9866-995B1E4CCB43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pic>
        <p:nvPicPr>
          <p:cNvPr id="117763" name="Picture 2">
            <a:extLst>
              <a:ext uri="{FF2B5EF4-FFF2-40B4-BE49-F238E27FC236}">
                <a16:creationId xmlns:a16="http://schemas.microsoft.com/office/drawing/2014/main" id="{DC500609-FD73-6ED5-FC91-F9E697593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050" y="1600200"/>
            <a:ext cx="44958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4" name="Rectangle 5">
            <a:extLst>
              <a:ext uri="{FF2B5EF4-FFF2-40B4-BE49-F238E27FC236}">
                <a16:creationId xmlns:a16="http://schemas.microsoft.com/office/drawing/2014/main" id="{D19A71D9-B39D-9096-328D-3FA5EF906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006600"/>
            <a:ext cx="4114800" cy="203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Char char="•"/>
            </a:pPr>
            <a:r>
              <a:rPr lang="en-CA" altLang="tr-TR" sz="1600">
                <a:solidFill>
                  <a:srgbClr val="0C0D0E"/>
                </a:solidFill>
                <a:latin typeface="var(--ff-mono)"/>
              </a:rPr>
              <a:t>1 Physician with 1 specific Patient can log M Treatments</a:t>
            </a:r>
            <a:endParaRPr lang="en-CA" altLang="tr-TR" sz="2000">
              <a:solidFill>
                <a:srgbClr val="0C0D0E"/>
              </a:solidFill>
              <a:latin typeface="inherit"/>
            </a:endParaRPr>
          </a:p>
          <a:p>
            <a:pPr>
              <a:spcBef>
                <a:spcPct val="0"/>
              </a:spcBef>
              <a:buClrTx/>
              <a:buSzTx/>
              <a:buFontTx/>
              <a:buChar char="•"/>
            </a:pPr>
            <a:r>
              <a:rPr lang="en-CA" altLang="tr-TR" sz="1600">
                <a:solidFill>
                  <a:srgbClr val="0C0D0E"/>
                </a:solidFill>
                <a:latin typeface="var(--ff-mono)"/>
              </a:rPr>
              <a:t>1 Physician logs 1 specific Treatment for N Patients</a:t>
            </a:r>
            <a:endParaRPr lang="en-CA" altLang="tr-TR" sz="2000">
              <a:solidFill>
                <a:srgbClr val="0C0D0E"/>
              </a:solidFill>
              <a:latin typeface="inherit"/>
            </a:endParaRPr>
          </a:p>
          <a:p>
            <a:pPr>
              <a:spcBef>
                <a:spcPct val="0"/>
              </a:spcBef>
              <a:buClrTx/>
              <a:buSzTx/>
              <a:buFontTx/>
              <a:buChar char="•"/>
            </a:pPr>
            <a:r>
              <a:rPr lang="en-CA" altLang="tr-TR" sz="1600">
                <a:solidFill>
                  <a:srgbClr val="0C0D0E"/>
                </a:solidFill>
                <a:latin typeface="var(--ff-mono)"/>
              </a:rPr>
              <a:t>1 Patient is logged 1 specific Treatment by 1 Physician</a:t>
            </a:r>
            <a:endParaRPr lang="tr-TR" altLang="tr-TR" sz="1600">
              <a:solidFill>
                <a:srgbClr val="0C0D0E"/>
              </a:solidFill>
              <a:latin typeface="var(--ff-mono)"/>
            </a:endParaRPr>
          </a:p>
          <a:p>
            <a:pPr>
              <a:spcBef>
                <a:spcPct val="0"/>
              </a:spcBef>
              <a:buClrTx/>
              <a:buSzTx/>
              <a:buFontTx/>
              <a:buChar char="•"/>
            </a:pPr>
            <a:endParaRPr lang="tr-TR" altLang="tr-TR" sz="1600">
              <a:solidFill>
                <a:srgbClr val="0C0D0E"/>
              </a:solidFill>
              <a:latin typeface="var(--ff-mono)"/>
            </a:endParaRPr>
          </a:p>
          <a:p>
            <a:pPr>
              <a:spcBef>
                <a:spcPct val="0"/>
              </a:spcBef>
              <a:buClrTx/>
              <a:buSzTx/>
              <a:buFontTx/>
              <a:buChar char="•"/>
            </a:pPr>
            <a:endParaRPr lang="en-CA" altLang="tr-TR" sz="2000">
              <a:solidFill>
                <a:srgbClr val="0C0D0E"/>
              </a:solidFill>
              <a:latin typeface="-apple-system"/>
            </a:endParaRPr>
          </a:p>
        </p:txBody>
      </p:sp>
      <p:sp>
        <p:nvSpPr>
          <p:cNvPr id="117765" name="Rectangle 6">
            <a:extLst>
              <a:ext uri="{FF2B5EF4-FFF2-40B4-BE49-F238E27FC236}">
                <a16:creationId xmlns:a16="http://schemas.microsoft.com/office/drawing/2014/main" id="{01F7DDA1-4D77-DD6A-7A43-C8B925A45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100513"/>
            <a:ext cx="4343400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CA" altLang="tr-TR" sz="1800">
                <a:solidFill>
                  <a:srgbClr val="0C0D0E"/>
                </a:solidFill>
                <a:latin typeface="-apple-system"/>
              </a:rPr>
              <a:t>So, the ternary relationship</a:t>
            </a:r>
            <a:r>
              <a:rPr lang="en-CA" altLang="tr-TR" sz="1800">
                <a:solidFill>
                  <a:srgbClr val="0C0D0E"/>
                </a:solidFill>
              </a:rPr>
              <a:t> </a:t>
            </a:r>
            <a:r>
              <a:rPr lang="en-CA" altLang="tr-TR" sz="1400">
                <a:solidFill>
                  <a:srgbClr val="0C0D0E"/>
                </a:solidFill>
                <a:latin typeface="var(--ff-mono)"/>
              </a:rPr>
              <a:t>log</a:t>
            </a:r>
            <a:r>
              <a:rPr lang="en-CA" altLang="tr-TR" sz="1800">
                <a:solidFill>
                  <a:srgbClr val="0C0D0E"/>
                </a:solidFill>
              </a:rPr>
              <a:t> </a:t>
            </a:r>
            <a:r>
              <a:rPr lang="en-CA" altLang="tr-TR" sz="1800">
                <a:solidFill>
                  <a:srgbClr val="0C0D0E"/>
                </a:solidFill>
                <a:latin typeface="-apple-system"/>
              </a:rPr>
              <a:t>is an M-N-1 relationship between the participating entities</a:t>
            </a:r>
            <a:r>
              <a:rPr lang="en-CA" altLang="tr-TR" sz="1800">
                <a:solidFill>
                  <a:srgbClr val="0C0D0E"/>
                </a:solidFill>
              </a:rPr>
              <a:t> </a:t>
            </a:r>
            <a:r>
              <a:rPr lang="en-CA" altLang="tr-TR" sz="1400">
                <a:solidFill>
                  <a:srgbClr val="0C0D0E"/>
                </a:solidFill>
                <a:latin typeface="var(--ff-mono)"/>
              </a:rPr>
              <a:t>Treatment-Patient-Physician</a:t>
            </a:r>
            <a:r>
              <a:rPr lang="en-CA" altLang="tr-TR" sz="1800">
                <a:solidFill>
                  <a:srgbClr val="0C0D0E"/>
                </a:solidFill>
              </a:rPr>
              <a:t> </a:t>
            </a:r>
            <a:r>
              <a:rPr lang="en-CA" altLang="tr-TR" sz="1800">
                <a:solidFill>
                  <a:srgbClr val="0C0D0E"/>
                </a:solidFill>
                <a:latin typeface="-apple-system"/>
              </a:rPr>
              <a:t>(in this order).</a:t>
            </a:r>
            <a:r>
              <a:rPr lang="en-CA" altLang="tr-TR" sz="800">
                <a:solidFill>
                  <a:schemeClr val="tx1"/>
                </a:solidFill>
              </a:rPr>
              <a:t> </a:t>
            </a:r>
            <a:endParaRPr lang="en-CA" altLang="tr-TR" sz="40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>
            <a:extLst>
              <a:ext uri="{FF2B5EF4-FFF2-40B4-BE49-F238E27FC236}">
                <a16:creationId xmlns:a16="http://schemas.microsoft.com/office/drawing/2014/main" id="{7C3DFFC8-35B2-5C43-AD8C-C13555D224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>
                <a:ea typeface="ＭＳ Ｐゴシック" panose="020B0600070205080204" pitchFamily="34" charset="-128"/>
              </a:rPr>
              <a:t>Another Example: A UNIVERSITY Database</a:t>
            </a:r>
          </a:p>
        </p:txBody>
      </p:sp>
      <p:sp>
        <p:nvSpPr>
          <p:cNvPr id="118786" name="Content Placeholder 2">
            <a:extLst>
              <a:ext uri="{FF2B5EF4-FFF2-40B4-BE49-F238E27FC236}">
                <a16:creationId xmlns:a16="http://schemas.microsoft.com/office/drawing/2014/main" id="{1DAB4E29-E59A-15E5-288F-AAC15FEA7C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tr-TR">
                <a:ea typeface="ＭＳ Ｐゴシック" panose="020B0600070205080204" pitchFamily="34" charset="-128"/>
              </a:rPr>
              <a:t>To keep track of the enrollments in classes and student grades, another database is to be designed.</a:t>
            </a:r>
          </a:p>
          <a:p>
            <a:r>
              <a:rPr lang="en-US" altLang="tr-TR">
                <a:ea typeface="ＭＳ Ｐゴシック" panose="020B0600070205080204" pitchFamily="34" charset="-128"/>
              </a:rPr>
              <a:t>It keeps track of the COLLEGEs, DEPARTMENTs within each college, the COURSEs offered by departments, and SECTIONs of courses, INSTRUCTORs who teach the sections etc.</a:t>
            </a:r>
          </a:p>
          <a:p>
            <a:r>
              <a:rPr lang="en-US" altLang="tr-TR">
                <a:ea typeface="ＭＳ Ｐゴシック" panose="020B0600070205080204" pitchFamily="34" charset="-128"/>
              </a:rPr>
              <a:t>These entity types and the relationships among these entity types are shown on the next slide in Figure 3.20.</a:t>
            </a:r>
          </a:p>
        </p:txBody>
      </p:sp>
      <p:sp>
        <p:nvSpPr>
          <p:cNvPr id="118787" name="Slide Number Placeholder 3">
            <a:extLst>
              <a:ext uri="{FF2B5EF4-FFF2-40B4-BE49-F238E27FC236}">
                <a16:creationId xmlns:a16="http://schemas.microsoft.com/office/drawing/2014/main" id="{3F8F32D9-AA04-0541-5571-D1FF6ED7B5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0448499B-7893-460F-9D3E-491E63C1692C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CA" altLang="tr-TR" sz="1400">
              <a:solidFill>
                <a:srgbClr val="990033"/>
              </a:solidFill>
            </a:endParaRP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1">
            <a:extLst>
              <a:ext uri="{FF2B5EF4-FFF2-40B4-BE49-F238E27FC236}">
                <a16:creationId xmlns:a16="http://schemas.microsoft.com/office/drawing/2014/main" id="{531BC1D0-9A94-9F54-8288-3374D843ED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tr-TR" altLang="tr-TR">
              <a:ea typeface="ＭＳ Ｐゴシック" panose="020B0600070205080204" pitchFamily="34" charset="-128"/>
            </a:endParaRPr>
          </a:p>
        </p:txBody>
      </p:sp>
      <p:pic>
        <p:nvPicPr>
          <p:cNvPr id="119810" name="Content Placeholder 5" descr="A close-up of a text&#10;&#10;Description automatically generated">
            <a:extLst>
              <a:ext uri="{FF2B5EF4-FFF2-40B4-BE49-F238E27FC236}">
                <a16:creationId xmlns:a16="http://schemas.microsoft.com/office/drawing/2014/main" id="{704EEE2E-195F-48AE-FBD5-C1BFAE1B98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28575"/>
            <a:ext cx="8294688" cy="2533650"/>
          </a:xfrm>
        </p:spPr>
      </p:pic>
      <p:sp>
        <p:nvSpPr>
          <p:cNvPr id="119811" name="Slide Number Placeholder 3">
            <a:extLst>
              <a:ext uri="{FF2B5EF4-FFF2-40B4-BE49-F238E27FC236}">
                <a16:creationId xmlns:a16="http://schemas.microsoft.com/office/drawing/2014/main" id="{AFE540A3-6061-AB2E-40EC-F9584807762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A834B574-E1BE-492D-A684-4C0115EE091B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pic>
        <p:nvPicPr>
          <p:cNvPr id="119812" name="Picture 7" descr="A close-up of a text&#10;&#10;Description automatically generated">
            <a:extLst>
              <a:ext uri="{FF2B5EF4-FFF2-40B4-BE49-F238E27FC236}">
                <a16:creationId xmlns:a16="http://schemas.microsoft.com/office/drawing/2014/main" id="{B5CAE099-389D-E9ED-6A0D-57AE48CBA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62225"/>
            <a:ext cx="7772400" cy="419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>
            <a:extLst>
              <a:ext uri="{FF2B5EF4-FFF2-40B4-BE49-F238E27FC236}">
                <a16:creationId xmlns:a16="http://schemas.microsoft.com/office/drawing/2014/main" id="{4E9B6B58-B61F-7284-45B2-EE91647FB5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tr-TR" altLang="tr-TR">
              <a:ea typeface="ＭＳ Ｐゴシック" panose="020B0600070205080204" pitchFamily="34" charset="-128"/>
            </a:endParaRPr>
          </a:p>
        </p:txBody>
      </p:sp>
      <p:pic>
        <p:nvPicPr>
          <p:cNvPr id="120834" name="Content Placeholder 5" descr="A close-up of a document&#10;&#10;Description automatically generated">
            <a:extLst>
              <a:ext uri="{FF2B5EF4-FFF2-40B4-BE49-F238E27FC236}">
                <a16:creationId xmlns:a16="http://schemas.microsoft.com/office/drawing/2014/main" id="{A8BD7933-15DC-670B-C7A0-95AF18CFAF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9713" y="1855788"/>
            <a:ext cx="8294687" cy="4060825"/>
          </a:xfrm>
        </p:spPr>
      </p:pic>
      <p:sp>
        <p:nvSpPr>
          <p:cNvPr id="120835" name="Slide Number Placeholder 3">
            <a:extLst>
              <a:ext uri="{FF2B5EF4-FFF2-40B4-BE49-F238E27FC236}">
                <a16:creationId xmlns:a16="http://schemas.microsoft.com/office/drawing/2014/main" id="{AA8B2B9C-7CD3-3EF0-428E-41508BE23DD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48C1DCD9-EF68-4C7E-AAD8-CC6C6DD82C5D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CA" altLang="tr-TR" sz="1400">
              <a:solidFill>
                <a:srgbClr val="990033"/>
              </a:solidFill>
            </a:endParaRP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Number Placeholder 3">
            <a:extLst>
              <a:ext uri="{FF2B5EF4-FFF2-40B4-BE49-F238E27FC236}">
                <a16:creationId xmlns:a16="http://schemas.microsoft.com/office/drawing/2014/main" id="{A6B5FB98-0DE2-C4FD-246F-94A895FEF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457950" y="6356350"/>
            <a:ext cx="20574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713C3650-68DE-42B8-9580-CF1312E35DAB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121858" name="Footer Placeholder 1">
            <a:extLst>
              <a:ext uri="{FF2B5EF4-FFF2-40B4-BE49-F238E27FC236}">
                <a16:creationId xmlns:a16="http://schemas.microsoft.com/office/drawing/2014/main" id="{689D2BCB-7ADA-A2D5-D724-616EC17AF4E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900">
                <a:solidFill>
                  <a:srgbClr val="898989"/>
                </a:solidFill>
              </a:rPr>
              <a:t>©2016 Ramez Elmasri and Shamkant B. Navathe</a:t>
            </a:r>
          </a:p>
        </p:txBody>
      </p:sp>
      <p:pic>
        <p:nvPicPr>
          <p:cNvPr id="121859" name="Picture 3">
            <a:extLst>
              <a:ext uri="{FF2B5EF4-FFF2-40B4-BE49-F238E27FC236}">
                <a16:creationId xmlns:a16="http://schemas.microsoft.com/office/drawing/2014/main" id="{46975E59-C5FF-4D73-4290-449A644E3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8" y="1690688"/>
            <a:ext cx="7888287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0" name="Picture 5">
            <a:extLst>
              <a:ext uri="{FF2B5EF4-FFF2-40B4-BE49-F238E27FC236}">
                <a16:creationId xmlns:a16="http://schemas.microsoft.com/office/drawing/2014/main" id="{1028C6AE-1F82-6DFD-B853-ACC72E92E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1243013"/>
            <a:ext cx="7889875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1" name="Picture 6">
            <a:extLst>
              <a:ext uri="{FF2B5EF4-FFF2-40B4-BE49-F238E27FC236}">
                <a16:creationId xmlns:a16="http://schemas.microsoft.com/office/drawing/2014/main" id="{5BF6DCC7-FE55-8275-BDF7-67624B0E6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20638"/>
            <a:ext cx="6978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Slide Number Placeholder 3">
            <a:extLst>
              <a:ext uri="{FF2B5EF4-FFF2-40B4-BE49-F238E27FC236}">
                <a16:creationId xmlns:a16="http://schemas.microsoft.com/office/drawing/2014/main" id="{F833C91B-A978-6BA8-DF9F-A29D14F4F5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50F09CF7-96CF-4FFC-A3EF-B747115BB5F7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A3A05052-EB24-C56B-611A-BAF11C63E0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Chapter Summary</a:t>
            </a:r>
          </a:p>
        </p:txBody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35DE4E23-CCD1-2213-ECAB-B1C7F418EE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ER Model Concepts: Entities, attributes, relationships</a:t>
            </a:r>
          </a:p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Constraints in the ER model</a:t>
            </a:r>
          </a:p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Using ER in step-by-step mode conceptual schema design for the COMPANY database</a:t>
            </a:r>
          </a:p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ER Diagrams - Notation</a:t>
            </a:r>
          </a:p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Alternative Notations – UML class diagrams, others</a:t>
            </a:r>
          </a:p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Binary Relationship types and those of higher degree.</a:t>
            </a:r>
          </a:p>
          <a:p>
            <a:pPr eaLnBrk="1" hangingPunct="1"/>
            <a:endParaRPr lang="en-US" altLang="tr-TR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Slide Number Placeholder 3">
            <a:extLst>
              <a:ext uri="{FF2B5EF4-FFF2-40B4-BE49-F238E27FC236}">
                <a16:creationId xmlns:a16="http://schemas.microsoft.com/office/drawing/2014/main" id="{E278FD9B-2154-1B4F-C1D6-7D5CCB976A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3A1913BB-A881-4F30-895B-7C6C660C977E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124930" name="Rectangle 4">
            <a:extLst>
              <a:ext uri="{FF2B5EF4-FFF2-40B4-BE49-F238E27FC236}">
                <a16:creationId xmlns:a16="http://schemas.microsoft.com/office/drawing/2014/main" id="{75B566A6-E285-5DBB-4B3E-DF660E92C3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Data Modeling Tools (Additional Material )</a:t>
            </a:r>
          </a:p>
        </p:txBody>
      </p:sp>
      <p:sp>
        <p:nvSpPr>
          <p:cNvPr id="124931" name="Rectangle 5">
            <a:extLst>
              <a:ext uri="{FF2B5EF4-FFF2-40B4-BE49-F238E27FC236}">
                <a16:creationId xmlns:a16="http://schemas.microsoft.com/office/drawing/2014/main" id="{C9C90A9F-D079-D5C0-4FE6-B97D6BC015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tr-TR" sz="2400">
                <a:ea typeface="ＭＳ Ｐゴシック" panose="020B0600070205080204" pitchFamily="34" charset="-128"/>
              </a:rPr>
              <a:t>A number of popular tools that cover conceptual modeling and mapping into relational schema design.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tr-TR" sz="2200">
                <a:ea typeface="ＭＳ Ｐゴシック" panose="020B0600070205080204" pitchFamily="34" charset="-128"/>
              </a:rPr>
              <a:t>Examples: ERWin, S- Designer (Enterprise Application Suite), ER- Studio,  etc.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tr-TR" sz="2400">
                <a:ea typeface="ＭＳ Ｐゴシック" panose="020B0600070205080204" pitchFamily="34" charset="-128"/>
              </a:rPr>
              <a:t>POSITIVES: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tr-TR" sz="2200">
                <a:ea typeface="ＭＳ Ｐゴシック" panose="020B0600070205080204" pitchFamily="34" charset="-128"/>
              </a:rPr>
              <a:t>Serves as documentation of application requirements, easy user interface - mostly graphics editor support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tr-TR" sz="2400">
                <a:ea typeface="ＭＳ Ｐゴシック" panose="020B0600070205080204" pitchFamily="34" charset="-128"/>
              </a:rPr>
              <a:t>NEGATIVES: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tr-TR" sz="2200">
                <a:ea typeface="ＭＳ Ｐゴシック" panose="020B0600070205080204" pitchFamily="34" charset="-128"/>
              </a:rPr>
              <a:t>Most tools lack a proper distinct notation for relationships with relationship attributes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tr-TR" sz="2200">
                <a:ea typeface="ＭＳ Ｐゴシック" panose="020B0600070205080204" pitchFamily="34" charset="-128"/>
              </a:rPr>
              <a:t>Mostly represent a relational design in a diagrammatic form rather than a conceptual ER-based design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Slide Number Placeholder 3">
            <a:extLst>
              <a:ext uri="{FF2B5EF4-FFF2-40B4-BE49-F238E27FC236}">
                <a16:creationId xmlns:a16="http://schemas.microsoft.com/office/drawing/2014/main" id="{7CE747E7-C9FD-144C-0CC4-C76EE42AF5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C46D59E3-4C3E-48DD-ADE8-E303AAA58CE5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126978" name="Text Box 2">
            <a:extLst>
              <a:ext uri="{FF2B5EF4-FFF2-40B4-BE49-F238E27FC236}">
                <a16:creationId xmlns:a16="http://schemas.microsoft.com/office/drawing/2014/main" id="{D190A721-39A3-A9F5-FFBE-279BDDF60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96875"/>
            <a:ext cx="72882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3200">
                <a:solidFill>
                  <a:srgbClr val="800000"/>
                </a:solidFill>
              </a:rPr>
              <a:t>Some of the Automated Database Design Tools </a:t>
            </a:r>
            <a:r>
              <a:rPr lang="en-US" altLang="tr-TR" sz="2000">
                <a:solidFill>
                  <a:srgbClr val="800000"/>
                </a:solidFill>
              </a:rPr>
              <a:t>(Note: Not all may be on the market now)</a:t>
            </a:r>
          </a:p>
        </p:txBody>
      </p:sp>
      <p:graphicFrame>
        <p:nvGraphicFramePr>
          <p:cNvPr id="884809" name="Group 73">
            <a:extLst>
              <a:ext uri="{FF2B5EF4-FFF2-40B4-BE49-F238E27FC236}">
                <a16:creationId xmlns:a16="http://schemas.microsoft.com/office/drawing/2014/main" id="{A2177E4E-1DF7-CEF8-5914-5636F9ED2999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1447800"/>
          <a:ext cx="8664575" cy="5045078"/>
        </p:xfrm>
        <a:graphic>
          <a:graphicData uri="http://schemas.openxmlformats.org/drawingml/2006/table">
            <a:tbl>
              <a:tblPr/>
              <a:tblGrid>
                <a:gridCol w="1446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3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33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itchFamily="34" charset="0"/>
                        </a:rPr>
                        <a:t>COMPANY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33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itchFamily="34" charset="0"/>
                        </a:rPr>
                        <a:t>TOOL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33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itchFamily="34" charset="0"/>
                        </a:rPr>
                        <a:t>FUNCTIONALITY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362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33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itchFamily="34" charset="0"/>
                        </a:rPr>
                        <a:t>Embarcadero Technologies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33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itchFamily="34" charset="0"/>
                        </a:rPr>
                        <a:t>ER Studio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33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itchFamily="34" charset="0"/>
                        </a:rPr>
                        <a:t>Database Modeling in ER and IDEF1X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0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33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itchFamily="34" charset="0"/>
                        </a:rPr>
                        <a:t>DB Artisan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33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itchFamily="34" charset="0"/>
                        </a:rPr>
                        <a:t>Database administration, space and security management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33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itchFamily="34" charset="0"/>
                        </a:rPr>
                        <a:t>Oracle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33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itchFamily="34" charset="0"/>
                        </a:rPr>
                        <a:t>Developer 2000/Designer 2000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33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itchFamily="34" charset="0"/>
                        </a:rPr>
                        <a:t>Database modeling, application development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0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33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itchFamily="34" charset="0"/>
                        </a:rPr>
                        <a:t>Popkin Software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33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itchFamily="34" charset="0"/>
                        </a:rPr>
                        <a:t>System Architect 2001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33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itchFamily="34" charset="0"/>
                        </a:rPr>
                        <a:t>Data modeling, object modeling, process modeling, structured analysis/design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29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33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itchFamily="34" charset="0"/>
                        </a:rPr>
                        <a:t>Platinum (Computer Associates) 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33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itchFamily="34" charset="0"/>
                        </a:rPr>
                        <a:t>Enterprise Modeling Suite: Erwin, BPWin, Paradigm Plus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33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itchFamily="34" charset="0"/>
                        </a:rPr>
                        <a:t>Data, process, and business component modeling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90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33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itchFamily="34" charset="0"/>
                        </a:rPr>
                        <a:t>Persistence Inc.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33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itchFamily="34" charset="0"/>
                        </a:rPr>
                        <a:t>Pwertier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33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itchFamily="34" charset="0"/>
                        </a:rPr>
                        <a:t>Mapping from O-O to relational model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33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itchFamily="34" charset="0"/>
                        </a:rPr>
                        <a:t>Rational (IBM)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33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itchFamily="34" charset="0"/>
                        </a:rPr>
                        <a:t>Rational Rose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33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itchFamily="34" charset="0"/>
                        </a:rPr>
                        <a:t>UML Modeling &amp; application generation in C++/JAVA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33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itchFamily="34" charset="0"/>
                        </a:rPr>
                        <a:t>Resolution Ltd.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33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itchFamily="34" charset="0"/>
                        </a:rPr>
                        <a:t>Xcase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33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itchFamily="34" charset="0"/>
                        </a:rPr>
                        <a:t>Conceptual modeling up to code maintenance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33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itchFamily="34" charset="0"/>
                        </a:rPr>
                        <a:t>Sybase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33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itchFamily="34" charset="0"/>
                        </a:rPr>
                        <a:t>Enterprise Application Suite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33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itchFamily="34" charset="0"/>
                        </a:rPr>
                        <a:t>Data modeling, business logic modeling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9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33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itchFamily="34" charset="0"/>
                        </a:rPr>
                        <a:t>Visio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33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itchFamily="34" charset="0"/>
                        </a:rPr>
                        <a:t>Visio Enterprise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33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itchFamily="34" charset="0"/>
                        </a:rPr>
                        <a:t>Data modeling, design/reengineering Visual Basic/C++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4EC9FACE-A2EC-AAC8-C9CB-79A6209768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sz="3200">
                <a:ea typeface="ＭＳ Ｐゴシック" panose="020B0600070205080204" pitchFamily="34" charset="-128"/>
              </a:rPr>
              <a:t>Logical Design or Data Model Mapping</a:t>
            </a:r>
            <a:endParaRPr lang="tr-TR" altLang="tr-TR" sz="3200">
              <a:ea typeface="ＭＳ Ｐゴシック" panose="020B0600070205080204" pitchFamily="34" charset="-128"/>
            </a:endParaRPr>
          </a:p>
        </p:txBody>
      </p:sp>
      <p:pic>
        <p:nvPicPr>
          <p:cNvPr id="25602" name="Content Placeholder 2">
            <a:extLst>
              <a:ext uri="{FF2B5EF4-FFF2-40B4-BE49-F238E27FC236}">
                <a16:creationId xmlns:a16="http://schemas.microsoft.com/office/drawing/2014/main" id="{3E2D3180-BBE1-D71A-00E3-B1443D316DD0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200" y="1524000"/>
            <a:ext cx="8572500" cy="4775200"/>
          </a:xfrm>
        </p:spPr>
      </p:pic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925A0F28-23AC-798D-E14D-03B4EFB74F5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08BB2520-972C-40BE-BE8C-D0D2D914F058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CA" altLang="tr-TR" sz="1400">
              <a:solidFill>
                <a:srgbClr val="990033"/>
              </a:solidFill>
            </a:endParaRP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Slide Number Placeholder 3">
            <a:extLst>
              <a:ext uri="{FF2B5EF4-FFF2-40B4-BE49-F238E27FC236}">
                <a16:creationId xmlns:a16="http://schemas.microsoft.com/office/drawing/2014/main" id="{58C2BC30-9C15-2A82-E2E5-8B0C0C5503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486CBB69-3A81-4C6C-AB93-DC4D54E94A41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CA" altLang="tr-TR" sz="1400">
              <a:solidFill>
                <a:srgbClr val="990033"/>
              </a:solidFill>
            </a:endParaRPr>
          </a:p>
        </p:txBody>
      </p:sp>
      <p:sp>
        <p:nvSpPr>
          <p:cNvPr id="129026" name="Rectangle 4">
            <a:extLst>
              <a:ext uri="{FF2B5EF4-FFF2-40B4-BE49-F238E27FC236}">
                <a16:creationId xmlns:a16="http://schemas.microsoft.com/office/drawing/2014/main" id="{7D7E18E0-5164-6F4D-5399-2DEA38AD36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Extended Entity-Relationship (EER) Model (in the next chapter)</a:t>
            </a:r>
          </a:p>
        </p:txBody>
      </p:sp>
      <p:sp>
        <p:nvSpPr>
          <p:cNvPr id="129027" name="Rectangle 5">
            <a:extLst>
              <a:ext uri="{FF2B5EF4-FFF2-40B4-BE49-F238E27FC236}">
                <a16:creationId xmlns:a16="http://schemas.microsoft.com/office/drawing/2014/main" id="{EAA439EA-1D0D-A705-14DE-412A4A5916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tr-TR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The entity relationship model in its original form did not support the specialization and generalization abstractions</a:t>
            </a:r>
          </a:p>
          <a:p>
            <a:pPr eaLnBrk="1" hangingPunct="1"/>
            <a:r>
              <a:rPr lang="en-US" altLang="tr-TR">
                <a:ea typeface="ＭＳ Ｐゴシック" panose="020B0600070205080204" pitchFamily="34" charset="-128"/>
              </a:rPr>
              <a:t>Next chapter illustrates how the ER model can be extended with </a:t>
            </a:r>
          </a:p>
          <a:p>
            <a:pPr lvl="1" eaLnBrk="1" hangingPunct="1"/>
            <a:r>
              <a:rPr lang="en-US" altLang="tr-TR">
                <a:ea typeface="ＭＳ Ｐゴシック" panose="020B0600070205080204" pitchFamily="34" charset="-128"/>
              </a:rPr>
              <a:t>Type-subtype and set-subset relationships</a:t>
            </a:r>
          </a:p>
          <a:p>
            <a:pPr lvl="1" eaLnBrk="1" hangingPunct="1"/>
            <a:r>
              <a:rPr lang="en-US" altLang="tr-TR">
                <a:ea typeface="ＭＳ Ｐゴシック" panose="020B0600070205080204" pitchFamily="34" charset="-128"/>
              </a:rPr>
              <a:t>Specialization/Generalization Hierarchies</a:t>
            </a:r>
          </a:p>
          <a:p>
            <a:pPr lvl="1" eaLnBrk="1" hangingPunct="1"/>
            <a:r>
              <a:rPr lang="en-US" altLang="tr-TR">
                <a:ea typeface="ＭＳ Ｐゴシック" panose="020B0600070205080204" pitchFamily="34" charset="-128"/>
              </a:rPr>
              <a:t>Notation to display them in EER diagrams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E1BC1377-0FAA-503D-AB06-961B5B627E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>
                <a:ea typeface="ＭＳ Ｐゴシック" panose="020B0600070205080204" pitchFamily="34" charset="-128"/>
              </a:rPr>
              <a:t>Methodologies for Conceptual Design</a:t>
            </a:r>
          </a:p>
        </p:txBody>
      </p:sp>
      <p:sp>
        <p:nvSpPr>
          <p:cNvPr id="26626" name="Content Placeholder 2">
            <a:extLst>
              <a:ext uri="{FF2B5EF4-FFF2-40B4-BE49-F238E27FC236}">
                <a16:creationId xmlns:a16="http://schemas.microsoft.com/office/drawing/2014/main" id="{AEE93EA5-1A8B-5567-81F2-E5BD6A0412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tr-TR">
                <a:ea typeface="ＭＳ Ｐゴシック" panose="020B0600070205080204" pitchFamily="34" charset="-128"/>
              </a:rPr>
              <a:t>Entity Relationship (ER) Diagrams (This Chapter)</a:t>
            </a:r>
          </a:p>
          <a:p>
            <a:r>
              <a:rPr lang="en-US" altLang="tr-TR">
                <a:ea typeface="ＭＳ Ｐゴシック" panose="020B0600070205080204" pitchFamily="34" charset="-128"/>
              </a:rPr>
              <a:t>Enhanced Entity Relationship (EER) Diagrams (Chapter 4)</a:t>
            </a:r>
          </a:p>
          <a:p>
            <a:r>
              <a:rPr lang="en-US" altLang="tr-TR">
                <a:ea typeface="ＭＳ Ｐゴシック" panose="020B0600070205080204" pitchFamily="34" charset="-128"/>
              </a:rPr>
              <a:t>Use of Design Tools in industry for designing and documenting large scale designs</a:t>
            </a:r>
          </a:p>
          <a:p>
            <a:r>
              <a:rPr lang="en-US" altLang="tr-TR">
                <a:ea typeface="ＭＳ Ｐゴシック" panose="020B0600070205080204" pitchFamily="34" charset="-128"/>
              </a:rPr>
              <a:t>The UML (Unified Modeling Language) Class Diagrams are popular in industry to document conceptual database designs</a:t>
            </a: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72D6A5B6-AA53-B671-FABB-50421DBA41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1400">
                <a:solidFill>
                  <a:srgbClr val="990033"/>
                </a:solidFill>
              </a:rPr>
              <a:t>Slide 3- </a:t>
            </a:r>
            <a:fld id="{7547AD15-EFB9-407A-9449-606354E09F64}" type="slidenum">
              <a:rPr lang="en-US" altLang="tr-TR" sz="1400" smtClean="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CA" altLang="tr-TR" sz="1400">
              <a:solidFill>
                <a:srgbClr val="990033"/>
              </a:solidFill>
            </a:endParaRP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C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C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3389</TotalTime>
  <Words>3660</Words>
  <Application>Microsoft Office PowerPoint</Application>
  <PresentationFormat>Letter Paper (8.5x11 in)</PresentationFormat>
  <Paragraphs>488</Paragraphs>
  <Slides>80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2" baseType="lpstr">
      <vt:lpstr>ＭＳ Ｐゴシック</vt:lpstr>
      <vt:lpstr>.AppleSystemUIFont</vt:lpstr>
      <vt:lpstr>-apple-system</vt:lpstr>
      <vt:lpstr>Arial</vt:lpstr>
      <vt:lpstr>Arial Narrow</vt:lpstr>
      <vt:lpstr>Helvetica</vt:lpstr>
      <vt:lpstr>inherit</vt:lpstr>
      <vt:lpstr>Tahoma</vt:lpstr>
      <vt:lpstr>Times New Roman</vt:lpstr>
      <vt:lpstr>var(--ff-mono)</vt:lpstr>
      <vt:lpstr>Wingdings</vt:lpstr>
      <vt:lpstr>Blends</vt:lpstr>
      <vt:lpstr>PowerPoint Presentation</vt:lpstr>
      <vt:lpstr> </vt:lpstr>
      <vt:lpstr>Chapter Outline</vt:lpstr>
      <vt:lpstr>Overview of Database Design Process</vt:lpstr>
      <vt:lpstr>Overview of Database Design Process</vt:lpstr>
      <vt:lpstr>Functional Requirements</vt:lpstr>
      <vt:lpstr>Conceptual Design</vt:lpstr>
      <vt:lpstr>Logical Design or Data Model Mapping</vt:lpstr>
      <vt:lpstr>Methodologies for Conceptual Design</vt:lpstr>
      <vt:lpstr>ER Digram Tools – An Example</vt:lpstr>
      <vt:lpstr>Example COMPANY Database</vt:lpstr>
      <vt:lpstr>Example COMPANY Database (Continued)</vt:lpstr>
      <vt:lpstr>ER Model Concepts</vt:lpstr>
      <vt:lpstr>Types of Attributes (1)</vt:lpstr>
      <vt:lpstr>Types of Attributes (2)</vt:lpstr>
      <vt:lpstr>Example of a composite attribute</vt:lpstr>
      <vt:lpstr>Stored versus Derived Attributes.</vt:lpstr>
      <vt:lpstr>Entity Types and Key Attributes (1)</vt:lpstr>
      <vt:lpstr>Entity Types and Key Attributes (2)</vt:lpstr>
      <vt:lpstr>Entitiy Type and Entity Set</vt:lpstr>
      <vt:lpstr>Entity Set</vt:lpstr>
      <vt:lpstr>Value Sets (Domains) of Attributes</vt:lpstr>
      <vt:lpstr>Attributes and Value Sets</vt:lpstr>
      <vt:lpstr>Composite Attributes</vt:lpstr>
      <vt:lpstr>Displaying an Entity type</vt:lpstr>
      <vt:lpstr>NOTATION for ER diagrams</vt:lpstr>
      <vt:lpstr>Entity Type CAR with two keys and a corresponding Entity Set</vt:lpstr>
      <vt:lpstr>Initial Conceptual Design of Entity Types for the COMPANY Database Schema</vt:lpstr>
      <vt:lpstr>Initial Design of Entity Types: EMPLOYEE, DEPARTMENT, PROJECT, DEPENDENT</vt:lpstr>
      <vt:lpstr>Refining the initial design by introducing relationships</vt:lpstr>
      <vt:lpstr>Relationships and Relationship Types (1)</vt:lpstr>
      <vt:lpstr>Relationship instances of the WORKS_FOR N:1 relationship between EMPLOYEE and DEPARTMENT</vt:lpstr>
      <vt:lpstr>Relationship instances of the M:N  WORKS_ON relationship between EMPLOYEE and PROJECT</vt:lpstr>
      <vt:lpstr>N-ary Relationship</vt:lpstr>
      <vt:lpstr>Relationship type vs. relationship set (1)</vt:lpstr>
      <vt:lpstr>Relationship type vs. relationship set (2)</vt:lpstr>
      <vt:lpstr>Refining the COMPANY database schema by introducing relationships</vt:lpstr>
      <vt:lpstr>ER DIAGRAM – Relationship Types are: WORKS_FOR, MANAGES, WORKS_ON, CONTROLS, SUPERVISION, DEPENDENTS_OF</vt:lpstr>
      <vt:lpstr>Discussion on Relationship Types</vt:lpstr>
      <vt:lpstr>Constraints on Relationships</vt:lpstr>
      <vt:lpstr>Many-to-one (N:1) Relationship</vt:lpstr>
      <vt:lpstr>Many-to-many (M:N) Relationship</vt:lpstr>
      <vt:lpstr>Recursive Relationship Type</vt:lpstr>
      <vt:lpstr>Displaying a recursive relationship</vt:lpstr>
      <vt:lpstr>A Recursive Relationship Supervision`</vt:lpstr>
      <vt:lpstr>Recursive Relationship Type is: SUPERVISION (participation role names are shown)</vt:lpstr>
      <vt:lpstr>Weak Entity Types</vt:lpstr>
      <vt:lpstr>Attributes of Relationship types</vt:lpstr>
      <vt:lpstr>Example Attribute of a Relationship Type:  Hours of WORKS_ON</vt:lpstr>
      <vt:lpstr>Notation for Constraints on Relationships</vt:lpstr>
      <vt:lpstr>1:1 Relationship</vt:lpstr>
      <vt:lpstr>N:1 Relationship</vt:lpstr>
      <vt:lpstr>M:N Relationship</vt:lpstr>
      <vt:lpstr>Alternative (min, max) notation for relationship structural constraints:</vt:lpstr>
      <vt:lpstr>The (min,max) notation for relationship constraints</vt:lpstr>
      <vt:lpstr>COMPANY ER Schema Diagram using (min, max) notation</vt:lpstr>
      <vt:lpstr>Alternative diagrammatic notation</vt:lpstr>
      <vt:lpstr>Summary of notation for ER diagrams</vt:lpstr>
      <vt:lpstr>UML class diagrams</vt:lpstr>
      <vt:lpstr>UML class diagram for COMPANY database schema</vt:lpstr>
      <vt:lpstr>Other alternative diagrammatic notations</vt:lpstr>
      <vt:lpstr>Crow’ Foot Notation</vt:lpstr>
      <vt:lpstr>Relationships of Higher Degree</vt:lpstr>
      <vt:lpstr>Discussion of n-ary relationships (n &gt; 2)</vt:lpstr>
      <vt:lpstr>Example of a ternary relationship</vt:lpstr>
      <vt:lpstr>Discussion of n-ary relationships (n &gt; 2)</vt:lpstr>
      <vt:lpstr>Another example of a ternary relationship</vt:lpstr>
      <vt:lpstr>Ternary (or n-ary) identifying relationship</vt:lpstr>
      <vt:lpstr>Ternary (or n-ary) identifying relationship</vt:lpstr>
      <vt:lpstr>Displaying constraints on higher-degree relationships</vt:lpstr>
      <vt:lpstr>Ternary Relationship (1:M:N) cardinality ratio</vt:lpstr>
      <vt:lpstr>Anorther Ternary Relationship Example</vt:lpstr>
      <vt:lpstr>Another Example: A UNIVERSITY Database</vt:lpstr>
      <vt:lpstr>PowerPoint Presentation</vt:lpstr>
      <vt:lpstr>PowerPoint Presentation</vt:lpstr>
      <vt:lpstr>PowerPoint Presentation</vt:lpstr>
      <vt:lpstr>Chapter Summary</vt:lpstr>
      <vt:lpstr>Data Modeling Tools (Additional Material )</vt:lpstr>
      <vt:lpstr>PowerPoint Presentation</vt:lpstr>
      <vt:lpstr>Extended Entity-Relationship (EER) Model (in the next chapter)</vt:lpstr>
    </vt:vector>
  </TitlesOfParts>
  <Manager/>
  <Company>©2007 Pearson Addison-Wesley. All rights reserved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</dc:title>
  <dc:subject>Data Modeling Using the Entity-Relationship (ER) Model</dc:subject>
  <dc:creator>Elmasri/Navathe</dc:creator>
  <cp:keywords/>
  <dc:description/>
  <cp:lastModifiedBy>Murat Haciomeroglu</cp:lastModifiedBy>
  <cp:revision>107</cp:revision>
  <cp:lastPrinted>2001-11-04T00:51:13Z</cp:lastPrinted>
  <dcterms:created xsi:type="dcterms:W3CDTF">2005-02-25T19:46:41Z</dcterms:created>
  <dcterms:modified xsi:type="dcterms:W3CDTF">2025-02-23T09:14:47Z</dcterms:modified>
  <cp:category/>
</cp:coreProperties>
</file>